
<file path=[Content_Types].xml><?xml version="1.0" encoding="utf-8"?>
<Types xmlns="http://schemas.openxmlformats.org/package/2006/content-types">
  <Default Extension="png" ContentType="image/png"/>
  <Default Extension="svg" ContentType="image/svg+xml"/>
  <Default Extension="jpeg" ContentType="image/jpeg"/>
  <Default Extension="m4a" ContentType="audio/mp4"/>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61" r:id="rId3"/>
    <p:sldId id="259" r:id="rId4"/>
    <p:sldId id="258" r:id="rId5"/>
    <p:sldId id="266" r:id="rId6"/>
    <p:sldId id="260" r:id="rId7"/>
    <p:sldId id="262" r:id="rId8"/>
    <p:sldId id="263" r:id="rId9"/>
    <p:sldId id="264" r:id="rId10"/>
    <p:sldId id="265"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9547D9-01DE-6F4F-8349-8E421D9C64BE}" v="197" dt="2021-04-17T20:41:51.5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35"/>
    <p:restoredTop sz="72693"/>
  </p:normalViewPr>
  <p:slideViewPr>
    <p:cSldViewPr snapToGrid="0" snapToObjects="1">
      <p:cViewPr varScale="1">
        <p:scale>
          <a:sx n="51" d="100"/>
          <a:sy n="51" d="100"/>
        </p:scale>
        <p:origin x="3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ata7.xml.rels><?xml version="1.0" encoding="UTF-8" standalone="yes"?>
<Relationships xmlns="http://schemas.openxmlformats.org/package/2006/relationships"><Relationship Id="rId2" Type="http://schemas.openxmlformats.org/officeDocument/2006/relationships/hyperlink" Target="https://www.webmd.com/depression/guide/depression-elderly" TargetMode="External"/><Relationship Id="rId1" Type="http://schemas.openxmlformats.org/officeDocument/2006/relationships/hyperlink" Target="http://dx.doi.org.proxy.uwec.edu/10.1007/978-0-387-72007-4_9"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7.xml.rels><?xml version="1.0" encoding="UTF-8" standalone="yes"?>
<Relationships xmlns="http://schemas.openxmlformats.org/package/2006/relationships"><Relationship Id="rId2" Type="http://schemas.openxmlformats.org/officeDocument/2006/relationships/hyperlink" Target="https://www.webmd.com/depression/guide/depression-elderly" TargetMode="External"/><Relationship Id="rId1" Type="http://schemas.openxmlformats.org/officeDocument/2006/relationships/hyperlink" Target="http://dx.doi.org.proxy.uwec.edu/10.1007/978-0-387-72007-4_9"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EB1AA5-3788-4FE1-B1EA-43156FDD4B3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D2D0C0-C188-426F-80C3-76ECC5C2E0FB}">
      <dgm:prSet/>
      <dgm:spPr/>
      <dgm:t>
        <a:bodyPr/>
        <a:lstStyle/>
        <a:p>
          <a:r>
            <a:rPr lang="en-US"/>
            <a:t>Explanation and exploration of the issue</a:t>
          </a:r>
        </a:p>
      </dgm:t>
    </dgm:pt>
    <dgm:pt modelId="{0218C307-E22E-4F7D-91EF-19EF7DD6C7FB}" type="parTrans" cxnId="{91C553E0-D8C6-468F-9769-FE7C01D08DAE}">
      <dgm:prSet/>
      <dgm:spPr/>
      <dgm:t>
        <a:bodyPr/>
        <a:lstStyle/>
        <a:p>
          <a:endParaRPr lang="en-US"/>
        </a:p>
      </dgm:t>
    </dgm:pt>
    <dgm:pt modelId="{E5C5D1DD-2C6D-4FCE-9A5B-0BB6879082E7}" type="sibTrans" cxnId="{91C553E0-D8C6-468F-9769-FE7C01D08DAE}">
      <dgm:prSet/>
      <dgm:spPr/>
      <dgm:t>
        <a:bodyPr/>
        <a:lstStyle/>
        <a:p>
          <a:endParaRPr lang="en-US"/>
        </a:p>
      </dgm:t>
    </dgm:pt>
    <dgm:pt modelId="{A4E80D92-6B03-4D49-AD76-536191AF142E}">
      <dgm:prSet/>
      <dgm:spPr/>
      <dgm:t>
        <a:bodyPr/>
        <a:lstStyle/>
        <a:p>
          <a:r>
            <a:rPr lang="en-US"/>
            <a:t>How the issue has directly impacted the older adult population </a:t>
          </a:r>
        </a:p>
      </dgm:t>
    </dgm:pt>
    <dgm:pt modelId="{C7C87723-C8AF-4096-A6E3-2AFE821B192C}" type="parTrans" cxnId="{4A491860-9460-4B73-82B8-D128115A3B5F}">
      <dgm:prSet/>
      <dgm:spPr/>
      <dgm:t>
        <a:bodyPr/>
        <a:lstStyle/>
        <a:p>
          <a:endParaRPr lang="en-US"/>
        </a:p>
      </dgm:t>
    </dgm:pt>
    <dgm:pt modelId="{9C082216-DAF5-4E26-B006-4A136AE0EB4F}" type="sibTrans" cxnId="{4A491860-9460-4B73-82B8-D128115A3B5F}">
      <dgm:prSet/>
      <dgm:spPr/>
      <dgm:t>
        <a:bodyPr/>
        <a:lstStyle/>
        <a:p>
          <a:endParaRPr lang="en-US"/>
        </a:p>
      </dgm:t>
    </dgm:pt>
    <dgm:pt modelId="{B48CE75A-5D40-40D6-ADAC-066C61A0D9F8}">
      <dgm:prSet/>
      <dgm:spPr/>
      <dgm:t>
        <a:bodyPr/>
        <a:lstStyle/>
        <a:p>
          <a:r>
            <a:rPr lang="en-US"/>
            <a:t>Current challenges with U.S. policy </a:t>
          </a:r>
        </a:p>
      </dgm:t>
    </dgm:pt>
    <dgm:pt modelId="{92733A8F-48B9-4689-9613-E66C6B46B02D}" type="parTrans" cxnId="{435995D0-9CF5-4D74-AC77-39705EE14BBD}">
      <dgm:prSet/>
      <dgm:spPr/>
      <dgm:t>
        <a:bodyPr/>
        <a:lstStyle/>
        <a:p>
          <a:endParaRPr lang="en-US"/>
        </a:p>
      </dgm:t>
    </dgm:pt>
    <dgm:pt modelId="{2A4F2782-CD45-44A2-AC6F-02230450DB84}" type="sibTrans" cxnId="{435995D0-9CF5-4D74-AC77-39705EE14BBD}">
      <dgm:prSet/>
      <dgm:spPr/>
      <dgm:t>
        <a:bodyPr/>
        <a:lstStyle/>
        <a:p>
          <a:endParaRPr lang="en-US"/>
        </a:p>
      </dgm:t>
    </dgm:pt>
    <dgm:pt modelId="{85BE5532-7DDB-410B-A7D9-0B6D17944CA2}">
      <dgm:prSet/>
      <dgm:spPr/>
      <dgm:t>
        <a:bodyPr/>
        <a:lstStyle/>
        <a:p>
          <a:r>
            <a:rPr lang="en-US"/>
            <a:t>Possible solutions for the U.S. </a:t>
          </a:r>
        </a:p>
      </dgm:t>
    </dgm:pt>
    <dgm:pt modelId="{C9C4BD18-0FCE-4E80-A88D-984A2961B980}" type="parTrans" cxnId="{15A28A3B-8ADC-403C-850B-E209078E5FC1}">
      <dgm:prSet/>
      <dgm:spPr/>
      <dgm:t>
        <a:bodyPr/>
        <a:lstStyle/>
        <a:p>
          <a:endParaRPr lang="en-US"/>
        </a:p>
      </dgm:t>
    </dgm:pt>
    <dgm:pt modelId="{2EA43101-01CA-4B85-9456-0697D93EC523}" type="sibTrans" cxnId="{15A28A3B-8ADC-403C-850B-E209078E5FC1}">
      <dgm:prSet/>
      <dgm:spPr/>
      <dgm:t>
        <a:bodyPr/>
        <a:lstStyle/>
        <a:p>
          <a:endParaRPr lang="en-US"/>
        </a:p>
      </dgm:t>
    </dgm:pt>
    <dgm:pt modelId="{5BAEFA8A-579F-46AA-9AF9-402EBF8A07EA}">
      <dgm:prSet/>
      <dgm:spPr/>
      <dgm:t>
        <a:bodyPr/>
        <a:lstStyle/>
        <a:p>
          <a:r>
            <a:rPr lang="en-US"/>
            <a:t>Comparing and contrasting with another country’s solutions </a:t>
          </a:r>
        </a:p>
      </dgm:t>
    </dgm:pt>
    <dgm:pt modelId="{B7F2BD8F-D7C5-4B10-B0E8-06B54CBFE013}" type="parTrans" cxnId="{6BDAC565-4252-4639-831D-A3FD6F967EB4}">
      <dgm:prSet/>
      <dgm:spPr/>
      <dgm:t>
        <a:bodyPr/>
        <a:lstStyle/>
        <a:p>
          <a:endParaRPr lang="en-US"/>
        </a:p>
      </dgm:t>
    </dgm:pt>
    <dgm:pt modelId="{28D0D13C-65B2-47B8-9C4E-834C52AC1FFC}" type="sibTrans" cxnId="{6BDAC565-4252-4639-831D-A3FD6F967EB4}">
      <dgm:prSet/>
      <dgm:spPr/>
      <dgm:t>
        <a:bodyPr/>
        <a:lstStyle/>
        <a:p>
          <a:endParaRPr lang="en-US"/>
        </a:p>
      </dgm:t>
    </dgm:pt>
    <dgm:pt modelId="{9FF8D317-378A-7048-AB8E-C55CD3FF07B0}" type="pres">
      <dgm:prSet presAssocID="{FCEB1AA5-3788-4FE1-B1EA-43156FDD4B33}" presName="linear" presStyleCnt="0">
        <dgm:presLayoutVars>
          <dgm:animLvl val="lvl"/>
          <dgm:resizeHandles val="exact"/>
        </dgm:presLayoutVars>
      </dgm:prSet>
      <dgm:spPr/>
    </dgm:pt>
    <dgm:pt modelId="{83E0F0A0-6C90-6049-AC41-159BB41F4203}" type="pres">
      <dgm:prSet presAssocID="{E4D2D0C0-C188-426F-80C3-76ECC5C2E0FB}" presName="parentText" presStyleLbl="node1" presStyleIdx="0" presStyleCnt="5">
        <dgm:presLayoutVars>
          <dgm:chMax val="0"/>
          <dgm:bulletEnabled val="1"/>
        </dgm:presLayoutVars>
      </dgm:prSet>
      <dgm:spPr/>
    </dgm:pt>
    <dgm:pt modelId="{3255D7A6-70AF-2449-ABB7-76B7976289EA}" type="pres">
      <dgm:prSet presAssocID="{E5C5D1DD-2C6D-4FCE-9A5B-0BB6879082E7}" presName="spacer" presStyleCnt="0"/>
      <dgm:spPr/>
    </dgm:pt>
    <dgm:pt modelId="{615BB721-3AF1-2740-A1DB-2F93EC8D0706}" type="pres">
      <dgm:prSet presAssocID="{A4E80D92-6B03-4D49-AD76-536191AF142E}" presName="parentText" presStyleLbl="node1" presStyleIdx="1" presStyleCnt="5">
        <dgm:presLayoutVars>
          <dgm:chMax val="0"/>
          <dgm:bulletEnabled val="1"/>
        </dgm:presLayoutVars>
      </dgm:prSet>
      <dgm:spPr/>
    </dgm:pt>
    <dgm:pt modelId="{D5C0453A-840D-EC43-8341-20107DEADDFB}" type="pres">
      <dgm:prSet presAssocID="{9C082216-DAF5-4E26-B006-4A136AE0EB4F}" presName="spacer" presStyleCnt="0"/>
      <dgm:spPr/>
    </dgm:pt>
    <dgm:pt modelId="{8DCA8DA5-09CF-CB47-A2D1-4BF224CCC149}" type="pres">
      <dgm:prSet presAssocID="{B48CE75A-5D40-40D6-ADAC-066C61A0D9F8}" presName="parentText" presStyleLbl="node1" presStyleIdx="2" presStyleCnt="5">
        <dgm:presLayoutVars>
          <dgm:chMax val="0"/>
          <dgm:bulletEnabled val="1"/>
        </dgm:presLayoutVars>
      </dgm:prSet>
      <dgm:spPr/>
    </dgm:pt>
    <dgm:pt modelId="{84361B4A-D95A-404C-B263-88FC38DE7EE5}" type="pres">
      <dgm:prSet presAssocID="{2A4F2782-CD45-44A2-AC6F-02230450DB84}" presName="spacer" presStyleCnt="0"/>
      <dgm:spPr/>
    </dgm:pt>
    <dgm:pt modelId="{E65E3C86-981E-7F49-9EE5-EC6A953CED65}" type="pres">
      <dgm:prSet presAssocID="{85BE5532-7DDB-410B-A7D9-0B6D17944CA2}" presName="parentText" presStyleLbl="node1" presStyleIdx="3" presStyleCnt="5">
        <dgm:presLayoutVars>
          <dgm:chMax val="0"/>
          <dgm:bulletEnabled val="1"/>
        </dgm:presLayoutVars>
      </dgm:prSet>
      <dgm:spPr/>
    </dgm:pt>
    <dgm:pt modelId="{E06ACAD1-70D2-8240-8569-9A06D416ABDE}" type="pres">
      <dgm:prSet presAssocID="{2EA43101-01CA-4B85-9456-0697D93EC523}" presName="spacer" presStyleCnt="0"/>
      <dgm:spPr/>
    </dgm:pt>
    <dgm:pt modelId="{D47BAAAF-2228-4741-BD57-28810FD4315F}" type="pres">
      <dgm:prSet presAssocID="{5BAEFA8A-579F-46AA-9AF9-402EBF8A07EA}" presName="parentText" presStyleLbl="node1" presStyleIdx="4" presStyleCnt="5">
        <dgm:presLayoutVars>
          <dgm:chMax val="0"/>
          <dgm:bulletEnabled val="1"/>
        </dgm:presLayoutVars>
      </dgm:prSet>
      <dgm:spPr/>
    </dgm:pt>
  </dgm:ptLst>
  <dgm:cxnLst>
    <dgm:cxn modelId="{29AE3D09-929F-4A42-B388-11EBF94498EB}" type="presOf" srcId="{FCEB1AA5-3788-4FE1-B1EA-43156FDD4B33}" destId="{9FF8D317-378A-7048-AB8E-C55CD3FF07B0}" srcOrd="0" destOrd="0" presId="urn:microsoft.com/office/officeart/2005/8/layout/vList2"/>
    <dgm:cxn modelId="{15A28A3B-8ADC-403C-850B-E209078E5FC1}" srcId="{FCEB1AA5-3788-4FE1-B1EA-43156FDD4B33}" destId="{85BE5532-7DDB-410B-A7D9-0B6D17944CA2}" srcOrd="3" destOrd="0" parTransId="{C9C4BD18-0FCE-4E80-A88D-984A2961B980}" sibTransId="{2EA43101-01CA-4B85-9456-0697D93EC523}"/>
    <dgm:cxn modelId="{D139DC5E-8F4A-8F4A-BCBD-EAA459A21E5D}" type="presOf" srcId="{E4D2D0C0-C188-426F-80C3-76ECC5C2E0FB}" destId="{83E0F0A0-6C90-6049-AC41-159BB41F4203}" srcOrd="0" destOrd="0" presId="urn:microsoft.com/office/officeart/2005/8/layout/vList2"/>
    <dgm:cxn modelId="{4A491860-9460-4B73-82B8-D128115A3B5F}" srcId="{FCEB1AA5-3788-4FE1-B1EA-43156FDD4B33}" destId="{A4E80D92-6B03-4D49-AD76-536191AF142E}" srcOrd="1" destOrd="0" parTransId="{C7C87723-C8AF-4096-A6E3-2AFE821B192C}" sibTransId="{9C082216-DAF5-4E26-B006-4A136AE0EB4F}"/>
    <dgm:cxn modelId="{CB42B264-7566-F446-B9BA-252062D65FDA}" type="presOf" srcId="{85BE5532-7DDB-410B-A7D9-0B6D17944CA2}" destId="{E65E3C86-981E-7F49-9EE5-EC6A953CED65}" srcOrd="0" destOrd="0" presId="urn:microsoft.com/office/officeart/2005/8/layout/vList2"/>
    <dgm:cxn modelId="{6BDAC565-4252-4639-831D-A3FD6F967EB4}" srcId="{FCEB1AA5-3788-4FE1-B1EA-43156FDD4B33}" destId="{5BAEFA8A-579F-46AA-9AF9-402EBF8A07EA}" srcOrd="4" destOrd="0" parTransId="{B7F2BD8F-D7C5-4B10-B0E8-06B54CBFE013}" sibTransId="{28D0D13C-65B2-47B8-9C4E-834C52AC1FFC}"/>
    <dgm:cxn modelId="{96450D7D-3971-F144-BB8A-B1DE7F3D037E}" type="presOf" srcId="{B48CE75A-5D40-40D6-ADAC-066C61A0D9F8}" destId="{8DCA8DA5-09CF-CB47-A2D1-4BF224CCC149}" srcOrd="0" destOrd="0" presId="urn:microsoft.com/office/officeart/2005/8/layout/vList2"/>
    <dgm:cxn modelId="{A40BE580-5116-6246-9313-B1951F3D3525}" type="presOf" srcId="{5BAEFA8A-579F-46AA-9AF9-402EBF8A07EA}" destId="{D47BAAAF-2228-4741-BD57-28810FD4315F}" srcOrd="0" destOrd="0" presId="urn:microsoft.com/office/officeart/2005/8/layout/vList2"/>
    <dgm:cxn modelId="{435995D0-9CF5-4D74-AC77-39705EE14BBD}" srcId="{FCEB1AA5-3788-4FE1-B1EA-43156FDD4B33}" destId="{B48CE75A-5D40-40D6-ADAC-066C61A0D9F8}" srcOrd="2" destOrd="0" parTransId="{92733A8F-48B9-4689-9613-E66C6B46B02D}" sibTransId="{2A4F2782-CD45-44A2-AC6F-02230450DB84}"/>
    <dgm:cxn modelId="{91C553E0-D8C6-468F-9769-FE7C01D08DAE}" srcId="{FCEB1AA5-3788-4FE1-B1EA-43156FDD4B33}" destId="{E4D2D0C0-C188-426F-80C3-76ECC5C2E0FB}" srcOrd="0" destOrd="0" parTransId="{0218C307-E22E-4F7D-91EF-19EF7DD6C7FB}" sibTransId="{E5C5D1DD-2C6D-4FCE-9A5B-0BB6879082E7}"/>
    <dgm:cxn modelId="{836852EA-E10B-4644-ABB1-29B23DE79B9C}" type="presOf" srcId="{A4E80D92-6B03-4D49-AD76-536191AF142E}" destId="{615BB721-3AF1-2740-A1DB-2F93EC8D0706}" srcOrd="0" destOrd="0" presId="urn:microsoft.com/office/officeart/2005/8/layout/vList2"/>
    <dgm:cxn modelId="{42D01F33-3B38-9446-9097-554723892FDB}" type="presParOf" srcId="{9FF8D317-378A-7048-AB8E-C55CD3FF07B0}" destId="{83E0F0A0-6C90-6049-AC41-159BB41F4203}" srcOrd="0" destOrd="0" presId="urn:microsoft.com/office/officeart/2005/8/layout/vList2"/>
    <dgm:cxn modelId="{F3D79310-C74B-F640-B9F9-0C2698899635}" type="presParOf" srcId="{9FF8D317-378A-7048-AB8E-C55CD3FF07B0}" destId="{3255D7A6-70AF-2449-ABB7-76B7976289EA}" srcOrd="1" destOrd="0" presId="urn:microsoft.com/office/officeart/2005/8/layout/vList2"/>
    <dgm:cxn modelId="{342D0CEE-08CD-D943-90C4-2ABAF56889C0}" type="presParOf" srcId="{9FF8D317-378A-7048-AB8E-C55CD3FF07B0}" destId="{615BB721-3AF1-2740-A1DB-2F93EC8D0706}" srcOrd="2" destOrd="0" presId="urn:microsoft.com/office/officeart/2005/8/layout/vList2"/>
    <dgm:cxn modelId="{39321E54-8C1C-D94C-8277-16CBDF4B7858}" type="presParOf" srcId="{9FF8D317-378A-7048-AB8E-C55CD3FF07B0}" destId="{D5C0453A-840D-EC43-8341-20107DEADDFB}" srcOrd="3" destOrd="0" presId="urn:microsoft.com/office/officeart/2005/8/layout/vList2"/>
    <dgm:cxn modelId="{9D64433B-CC78-CF4E-BC6C-D452AD47AE08}" type="presParOf" srcId="{9FF8D317-378A-7048-AB8E-C55CD3FF07B0}" destId="{8DCA8DA5-09CF-CB47-A2D1-4BF224CCC149}" srcOrd="4" destOrd="0" presId="urn:microsoft.com/office/officeart/2005/8/layout/vList2"/>
    <dgm:cxn modelId="{628D59D8-5943-B14E-A3B4-173000D29A07}" type="presParOf" srcId="{9FF8D317-378A-7048-AB8E-C55CD3FF07B0}" destId="{84361B4A-D95A-404C-B263-88FC38DE7EE5}" srcOrd="5" destOrd="0" presId="urn:microsoft.com/office/officeart/2005/8/layout/vList2"/>
    <dgm:cxn modelId="{7E1B2260-0DDF-A14F-84E4-017B683D8879}" type="presParOf" srcId="{9FF8D317-378A-7048-AB8E-C55CD3FF07B0}" destId="{E65E3C86-981E-7F49-9EE5-EC6A953CED65}" srcOrd="6" destOrd="0" presId="urn:microsoft.com/office/officeart/2005/8/layout/vList2"/>
    <dgm:cxn modelId="{B6B7D6D4-ADCB-6A42-B2F4-06DF92E7062A}" type="presParOf" srcId="{9FF8D317-378A-7048-AB8E-C55CD3FF07B0}" destId="{E06ACAD1-70D2-8240-8569-9A06D416ABDE}" srcOrd="7" destOrd="0" presId="urn:microsoft.com/office/officeart/2005/8/layout/vList2"/>
    <dgm:cxn modelId="{2829B18C-1015-8549-8A05-9A2CC3288313}" type="presParOf" srcId="{9FF8D317-378A-7048-AB8E-C55CD3FF07B0}" destId="{D47BAAAF-2228-4741-BD57-28810FD4315F}"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875BCC-290F-44C8-B2B6-DB198B54CD2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C737FAE-6B52-42E4-9B22-AE8714571E82}">
      <dgm:prSet/>
      <dgm:spPr/>
      <dgm:t>
        <a:bodyPr/>
        <a:lstStyle/>
        <a:p>
          <a:r>
            <a:rPr lang="en-US" dirty="0"/>
            <a:t>Suicide among elders is a major public health problem. </a:t>
          </a:r>
        </a:p>
      </dgm:t>
    </dgm:pt>
    <dgm:pt modelId="{70D0FF01-4E41-4198-B42E-2B821B357EA0}" type="parTrans" cxnId="{AAB6075A-60CE-4011-95D2-B4EBCCC4E12E}">
      <dgm:prSet/>
      <dgm:spPr/>
      <dgm:t>
        <a:bodyPr/>
        <a:lstStyle/>
        <a:p>
          <a:endParaRPr lang="en-US"/>
        </a:p>
      </dgm:t>
    </dgm:pt>
    <dgm:pt modelId="{B9D44A07-DB5B-4B82-8F6E-6AD4982B2855}" type="sibTrans" cxnId="{AAB6075A-60CE-4011-95D2-B4EBCCC4E12E}">
      <dgm:prSet/>
      <dgm:spPr/>
      <dgm:t>
        <a:bodyPr/>
        <a:lstStyle/>
        <a:p>
          <a:endParaRPr lang="en-US"/>
        </a:p>
      </dgm:t>
    </dgm:pt>
    <dgm:pt modelId="{B579AFD2-29DC-4374-A4C8-33DF11593077}">
      <dgm:prSet/>
      <dgm:spPr/>
      <dgm:t>
        <a:bodyPr/>
        <a:lstStyle/>
        <a:p>
          <a:r>
            <a:rPr lang="en-US" dirty="0"/>
            <a:t>The CDC reported in 2004, that there were 5,198 suicides among those were 65 and older.</a:t>
          </a:r>
        </a:p>
      </dgm:t>
    </dgm:pt>
    <dgm:pt modelId="{39AA6CD3-2FAF-4374-A69A-BC26B7061164}" type="parTrans" cxnId="{1F6D144E-FFC0-4B0E-A709-E59152CD53FB}">
      <dgm:prSet/>
      <dgm:spPr/>
      <dgm:t>
        <a:bodyPr/>
        <a:lstStyle/>
        <a:p>
          <a:endParaRPr lang="en-US"/>
        </a:p>
      </dgm:t>
    </dgm:pt>
    <dgm:pt modelId="{D530C384-E34B-41F7-9A3B-08ADC5CA1BB2}" type="sibTrans" cxnId="{1F6D144E-FFC0-4B0E-A709-E59152CD53FB}">
      <dgm:prSet/>
      <dgm:spPr/>
      <dgm:t>
        <a:bodyPr/>
        <a:lstStyle/>
        <a:p>
          <a:endParaRPr lang="en-US"/>
        </a:p>
      </dgm:t>
    </dgm:pt>
    <dgm:pt modelId="{70881C86-6983-0B43-8494-8E36075FC4FB}">
      <dgm:prSet/>
      <dgm:spPr/>
      <dgm:t>
        <a:bodyPr/>
        <a:lstStyle/>
        <a:p>
          <a:pPr>
            <a:buClrTx/>
            <a:buSzTx/>
            <a:buFontTx/>
            <a:buNone/>
          </a:pPr>
          <a:r>
            <a:rPr lang="en-US" dirty="0">
              <a:solidFill>
                <a:schemeClr val="bg1"/>
              </a:solidFill>
              <a:effectLst/>
              <a:latin typeface="+mn-lt"/>
              <a:ea typeface="+mn-ea"/>
              <a:cs typeface="+mn-cs"/>
            </a:rPr>
            <a:t>Depression is widely under-recognized and under-treated in older adults. </a:t>
          </a:r>
          <a:endParaRPr lang="en-US" dirty="0">
            <a:solidFill>
              <a:schemeClr val="bg1"/>
            </a:solidFill>
          </a:endParaRPr>
        </a:p>
      </dgm:t>
    </dgm:pt>
    <dgm:pt modelId="{B4DDBFF8-E468-C346-9A0F-8097E8B9BCDE}" type="parTrans" cxnId="{8A858511-1133-5D4D-BB69-90378D126928}">
      <dgm:prSet/>
      <dgm:spPr/>
    </dgm:pt>
    <dgm:pt modelId="{E459FCA4-2820-9948-8F1A-64E4D6E22E2A}" type="sibTrans" cxnId="{8A858511-1133-5D4D-BB69-90378D126928}">
      <dgm:prSet/>
      <dgm:spPr/>
    </dgm:pt>
    <dgm:pt modelId="{55D22719-3F7D-0442-9355-E934E9A72233}" type="pres">
      <dgm:prSet presAssocID="{ED875BCC-290F-44C8-B2B6-DB198B54CD21}" presName="linear" presStyleCnt="0">
        <dgm:presLayoutVars>
          <dgm:animLvl val="lvl"/>
          <dgm:resizeHandles val="exact"/>
        </dgm:presLayoutVars>
      </dgm:prSet>
      <dgm:spPr/>
    </dgm:pt>
    <dgm:pt modelId="{7E3D2E51-0271-FF4E-B636-E8F0F05DC01B}" type="pres">
      <dgm:prSet presAssocID="{5C737FAE-6B52-42E4-9B22-AE8714571E82}" presName="parentText" presStyleLbl="node1" presStyleIdx="0" presStyleCnt="3">
        <dgm:presLayoutVars>
          <dgm:chMax val="0"/>
          <dgm:bulletEnabled val="1"/>
        </dgm:presLayoutVars>
      </dgm:prSet>
      <dgm:spPr/>
    </dgm:pt>
    <dgm:pt modelId="{505A3BF1-C3B9-FB45-9178-5728DFAB9953}" type="pres">
      <dgm:prSet presAssocID="{B9D44A07-DB5B-4B82-8F6E-6AD4982B2855}" presName="spacer" presStyleCnt="0"/>
      <dgm:spPr/>
    </dgm:pt>
    <dgm:pt modelId="{66AEFEDC-3516-FA47-93BF-0ABDE7A7DB30}" type="pres">
      <dgm:prSet presAssocID="{B579AFD2-29DC-4374-A4C8-33DF11593077}" presName="parentText" presStyleLbl="node1" presStyleIdx="1" presStyleCnt="3">
        <dgm:presLayoutVars>
          <dgm:chMax val="0"/>
          <dgm:bulletEnabled val="1"/>
        </dgm:presLayoutVars>
      </dgm:prSet>
      <dgm:spPr/>
    </dgm:pt>
    <dgm:pt modelId="{E60EAD52-AEBB-C345-AC16-295F0B940B36}" type="pres">
      <dgm:prSet presAssocID="{D530C384-E34B-41F7-9A3B-08ADC5CA1BB2}" presName="spacer" presStyleCnt="0"/>
      <dgm:spPr/>
    </dgm:pt>
    <dgm:pt modelId="{632F803D-91FE-A24F-A91D-665DA7890E1F}" type="pres">
      <dgm:prSet presAssocID="{70881C86-6983-0B43-8494-8E36075FC4FB}" presName="parentText" presStyleLbl="node1" presStyleIdx="2" presStyleCnt="3">
        <dgm:presLayoutVars>
          <dgm:chMax val="0"/>
          <dgm:bulletEnabled val="1"/>
        </dgm:presLayoutVars>
      </dgm:prSet>
      <dgm:spPr/>
    </dgm:pt>
  </dgm:ptLst>
  <dgm:cxnLst>
    <dgm:cxn modelId="{9C6E490E-6A99-B149-B62F-CD9FAF0D9572}" type="presOf" srcId="{70881C86-6983-0B43-8494-8E36075FC4FB}" destId="{632F803D-91FE-A24F-A91D-665DA7890E1F}" srcOrd="0" destOrd="0" presId="urn:microsoft.com/office/officeart/2005/8/layout/vList2"/>
    <dgm:cxn modelId="{8A858511-1133-5D4D-BB69-90378D126928}" srcId="{ED875BCC-290F-44C8-B2B6-DB198B54CD21}" destId="{70881C86-6983-0B43-8494-8E36075FC4FB}" srcOrd="2" destOrd="0" parTransId="{B4DDBFF8-E468-C346-9A0F-8097E8B9BCDE}" sibTransId="{E459FCA4-2820-9948-8F1A-64E4D6E22E2A}"/>
    <dgm:cxn modelId="{8CD8636B-5AD4-8048-802A-2E4A1AC65468}" type="presOf" srcId="{5C737FAE-6B52-42E4-9B22-AE8714571E82}" destId="{7E3D2E51-0271-FF4E-B636-E8F0F05DC01B}" srcOrd="0" destOrd="0" presId="urn:microsoft.com/office/officeart/2005/8/layout/vList2"/>
    <dgm:cxn modelId="{1F6D144E-FFC0-4B0E-A709-E59152CD53FB}" srcId="{ED875BCC-290F-44C8-B2B6-DB198B54CD21}" destId="{B579AFD2-29DC-4374-A4C8-33DF11593077}" srcOrd="1" destOrd="0" parTransId="{39AA6CD3-2FAF-4374-A69A-BC26B7061164}" sibTransId="{D530C384-E34B-41F7-9A3B-08ADC5CA1BB2}"/>
    <dgm:cxn modelId="{9AD6FA71-2CFF-AA44-B3F0-87556D805AD2}" type="presOf" srcId="{ED875BCC-290F-44C8-B2B6-DB198B54CD21}" destId="{55D22719-3F7D-0442-9355-E934E9A72233}" srcOrd="0" destOrd="0" presId="urn:microsoft.com/office/officeart/2005/8/layout/vList2"/>
    <dgm:cxn modelId="{AAB6075A-60CE-4011-95D2-B4EBCCC4E12E}" srcId="{ED875BCC-290F-44C8-B2B6-DB198B54CD21}" destId="{5C737FAE-6B52-42E4-9B22-AE8714571E82}" srcOrd="0" destOrd="0" parTransId="{70D0FF01-4E41-4198-B42E-2B821B357EA0}" sibTransId="{B9D44A07-DB5B-4B82-8F6E-6AD4982B2855}"/>
    <dgm:cxn modelId="{5640BFB5-8E9E-A640-A77C-02EB9AC4B9F1}" type="presOf" srcId="{B579AFD2-29DC-4374-A4C8-33DF11593077}" destId="{66AEFEDC-3516-FA47-93BF-0ABDE7A7DB30}" srcOrd="0" destOrd="0" presId="urn:microsoft.com/office/officeart/2005/8/layout/vList2"/>
    <dgm:cxn modelId="{3BC4C264-D56E-1249-BE79-A24BA42A4F32}" type="presParOf" srcId="{55D22719-3F7D-0442-9355-E934E9A72233}" destId="{7E3D2E51-0271-FF4E-B636-E8F0F05DC01B}" srcOrd="0" destOrd="0" presId="urn:microsoft.com/office/officeart/2005/8/layout/vList2"/>
    <dgm:cxn modelId="{E1DC1E57-A055-2F4B-8215-54FCC253BCF6}" type="presParOf" srcId="{55D22719-3F7D-0442-9355-E934E9A72233}" destId="{505A3BF1-C3B9-FB45-9178-5728DFAB9953}" srcOrd="1" destOrd="0" presId="urn:microsoft.com/office/officeart/2005/8/layout/vList2"/>
    <dgm:cxn modelId="{3E0C45C3-A268-D44A-8133-6B0F08A9F895}" type="presParOf" srcId="{55D22719-3F7D-0442-9355-E934E9A72233}" destId="{66AEFEDC-3516-FA47-93BF-0ABDE7A7DB30}" srcOrd="2" destOrd="0" presId="urn:microsoft.com/office/officeart/2005/8/layout/vList2"/>
    <dgm:cxn modelId="{03148CD0-CF55-1D4F-89E0-170C455FE131}" type="presParOf" srcId="{55D22719-3F7D-0442-9355-E934E9A72233}" destId="{E60EAD52-AEBB-C345-AC16-295F0B940B36}" srcOrd="3" destOrd="0" presId="urn:microsoft.com/office/officeart/2005/8/layout/vList2"/>
    <dgm:cxn modelId="{94212759-3CB3-A149-A6AE-4AF980C8CEE0}" type="presParOf" srcId="{55D22719-3F7D-0442-9355-E934E9A72233}" destId="{632F803D-91FE-A24F-A91D-665DA7890E1F}"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C9E60D-4697-4E7F-93AF-EBEAE7128ABC}"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2EC9EC45-DD3F-4F43-972F-44DD01DF40D7}">
      <dgm:prSet/>
      <dgm:spPr/>
      <dgm:t>
        <a:bodyPr/>
        <a:lstStyle/>
        <a:p>
          <a:pPr>
            <a:lnSpc>
              <a:spcPct val="100000"/>
            </a:lnSpc>
          </a:pPr>
          <a:r>
            <a:rPr lang="en-US" b="1"/>
            <a:t>Changes in mood</a:t>
          </a:r>
          <a:endParaRPr lang="en-US"/>
        </a:p>
      </dgm:t>
    </dgm:pt>
    <dgm:pt modelId="{AC7CCAEB-E421-486E-98D3-750BF420DF8B}" type="parTrans" cxnId="{A2F716C4-CEFA-4AC8-BD5C-BD15FCE5762F}">
      <dgm:prSet/>
      <dgm:spPr/>
      <dgm:t>
        <a:bodyPr/>
        <a:lstStyle/>
        <a:p>
          <a:endParaRPr lang="en-US"/>
        </a:p>
      </dgm:t>
    </dgm:pt>
    <dgm:pt modelId="{22F31EC9-C134-401F-AC07-18A0528C2796}" type="sibTrans" cxnId="{A2F716C4-CEFA-4AC8-BD5C-BD15FCE5762F}">
      <dgm:prSet/>
      <dgm:spPr/>
      <dgm:t>
        <a:bodyPr/>
        <a:lstStyle/>
        <a:p>
          <a:endParaRPr lang="en-US"/>
        </a:p>
      </dgm:t>
    </dgm:pt>
    <dgm:pt modelId="{12251F91-3348-4ED0-9F55-69B74A53F60D}">
      <dgm:prSet/>
      <dgm:spPr/>
      <dgm:t>
        <a:bodyPr/>
        <a:lstStyle/>
        <a:p>
          <a:pPr>
            <a:lnSpc>
              <a:spcPct val="100000"/>
            </a:lnSpc>
          </a:pPr>
          <a:r>
            <a:rPr lang="en-US" b="1"/>
            <a:t>Irritability and/or restlessness</a:t>
          </a:r>
          <a:endParaRPr lang="en-US"/>
        </a:p>
      </dgm:t>
    </dgm:pt>
    <dgm:pt modelId="{3F711110-50E5-4C29-AE81-781F26308A40}" type="parTrans" cxnId="{83D508CA-B659-42E0-9257-5C26C0C27136}">
      <dgm:prSet/>
      <dgm:spPr/>
      <dgm:t>
        <a:bodyPr/>
        <a:lstStyle/>
        <a:p>
          <a:endParaRPr lang="en-US"/>
        </a:p>
      </dgm:t>
    </dgm:pt>
    <dgm:pt modelId="{6491965C-5201-420B-841E-9CAFCC5A7D45}" type="sibTrans" cxnId="{83D508CA-B659-42E0-9257-5C26C0C27136}">
      <dgm:prSet/>
      <dgm:spPr/>
      <dgm:t>
        <a:bodyPr/>
        <a:lstStyle/>
        <a:p>
          <a:endParaRPr lang="en-US"/>
        </a:p>
      </dgm:t>
    </dgm:pt>
    <dgm:pt modelId="{E36D4BE4-B408-433A-A58E-89AB4D2FA509}">
      <dgm:prSet/>
      <dgm:spPr/>
      <dgm:t>
        <a:bodyPr/>
        <a:lstStyle/>
        <a:p>
          <a:pPr>
            <a:lnSpc>
              <a:spcPct val="100000"/>
            </a:lnSpc>
          </a:pPr>
          <a:r>
            <a:rPr lang="en-US" b="1" dirty="0"/>
            <a:t>Changes in appetite and/or weight</a:t>
          </a:r>
          <a:endParaRPr lang="en-US" dirty="0"/>
        </a:p>
      </dgm:t>
    </dgm:pt>
    <dgm:pt modelId="{09003CAA-5946-4887-ACBD-C4E23A59AB72}" type="parTrans" cxnId="{A11A4DE7-5C0E-43CB-828C-0053FF292904}">
      <dgm:prSet/>
      <dgm:spPr/>
      <dgm:t>
        <a:bodyPr/>
        <a:lstStyle/>
        <a:p>
          <a:endParaRPr lang="en-US"/>
        </a:p>
      </dgm:t>
    </dgm:pt>
    <dgm:pt modelId="{75682457-DF43-446A-B5C1-265C18D5FE99}" type="sibTrans" cxnId="{A11A4DE7-5C0E-43CB-828C-0053FF292904}">
      <dgm:prSet/>
      <dgm:spPr/>
      <dgm:t>
        <a:bodyPr/>
        <a:lstStyle/>
        <a:p>
          <a:endParaRPr lang="en-US"/>
        </a:p>
      </dgm:t>
    </dgm:pt>
    <dgm:pt modelId="{6892C8FB-5952-4051-A368-33B3A62C9130}">
      <dgm:prSet/>
      <dgm:spPr/>
      <dgm:t>
        <a:bodyPr/>
        <a:lstStyle/>
        <a:p>
          <a:pPr>
            <a:lnSpc>
              <a:spcPct val="100000"/>
            </a:lnSpc>
          </a:pPr>
          <a:r>
            <a:rPr lang="en-US" b="1"/>
            <a:t>Less energy </a:t>
          </a:r>
          <a:endParaRPr lang="en-US"/>
        </a:p>
      </dgm:t>
    </dgm:pt>
    <dgm:pt modelId="{51E7E452-C2C9-4025-8FD7-29B73B2812BE}" type="parTrans" cxnId="{E474B906-2F77-4ECE-B806-EFB7C390D31F}">
      <dgm:prSet/>
      <dgm:spPr/>
      <dgm:t>
        <a:bodyPr/>
        <a:lstStyle/>
        <a:p>
          <a:endParaRPr lang="en-US"/>
        </a:p>
      </dgm:t>
    </dgm:pt>
    <dgm:pt modelId="{24F2B8E1-BF64-4446-B7E9-05E95EDB09AB}" type="sibTrans" cxnId="{E474B906-2F77-4ECE-B806-EFB7C390D31F}">
      <dgm:prSet/>
      <dgm:spPr/>
      <dgm:t>
        <a:bodyPr/>
        <a:lstStyle/>
        <a:p>
          <a:endParaRPr lang="en-US"/>
        </a:p>
      </dgm:t>
    </dgm:pt>
    <dgm:pt modelId="{360D6201-B0E4-422B-805A-71EE65E3CE14}">
      <dgm:prSet/>
      <dgm:spPr/>
      <dgm:t>
        <a:bodyPr/>
        <a:lstStyle/>
        <a:p>
          <a:pPr>
            <a:lnSpc>
              <a:spcPct val="100000"/>
            </a:lnSpc>
          </a:pPr>
          <a:r>
            <a:rPr lang="en-US" b="1"/>
            <a:t>Cognitive changes </a:t>
          </a:r>
          <a:endParaRPr lang="en-US"/>
        </a:p>
      </dgm:t>
    </dgm:pt>
    <dgm:pt modelId="{AD8A57AB-BA9A-48BD-BCFC-C34F56360B4C}" type="parTrans" cxnId="{338C9109-92C1-43B1-A9E2-DBAF5CE81AAC}">
      <dgm:prSet/>
      <dgm:spPr/>
      <dgm:t>
        <a:bodyPr/>
        <a:lstStyle/>
        <a:p>
          <a:endParaRPr lang="en-US"/>
        </a:p>
      </dgm:t>
    </dgm:pt>
    <dgm:pt modelId="{1D636C1B-8565-41A6-ADC4-65A5220D09B1}" type="sibTrans" cxnId="{338C9109-92C1-43B1-A9E2-DBAF5CE81AAC}">
      <dgm:prSet/>
      <dgm:spPr/>
      <dgm:t>
        <a:bodyPr/>
        <a:lstStyle/>
        <a:p>
          <a:endParaRPr lang="en-US"/>
        </a:p>
      </dgm:t>
    </dgm:pt>
    <dgm:pt modelId="{0E37B203-CE56-4989-8691-0BA9F558B2EE}">
      <dgm:prSet/>
      <dgm:spPr/>
      <dgm:t>
        <a:bodyPr/>
        <a:lstStyle/>
        <a:p>
          <a:pPr>
            <a:lnSpc>
              <a:spcPct val="100000"/>
            </a:lnSpc>
          </a:pPr>
          <a:r>
            <a:rPr lang="en-US" b="1" dirty="0"/>
            <a:t>Changes in sleeping patterns </a:t>
          </a:r>
          <a:endParaRPr lang="en-US" dirty="0"/>
        </a:p>
      </dgm:t>
    </dgm:pt>
    <dgm:pt modelId="{76ED9475-42C4-4219-8916-2BB0F951FAFB}" type="parTrans" cxnId="{8167B7FD-D795-415D-8E0F-2F7E3E7B0D66}">
      <dgm:prSet/>
      <dgm:spPr/>
      <dgm:t>
        <a:bodyPr/>
        <a:lstStyle/>
        <a:p>
          <a:endParaRPr lang="en-US"/>
        </a:p>
      </dgm:t>
    </dgm:pt>
    <dgm:pt modelId="{069E0DE4-12F5-4FF6-BD55-8F6AC88094F7}" type="sibTrans" cxnId="{8167B7FD-D795-415D-8E0F-2F7E3E7B0D66}">
      <dgm:prSet/>
      <dgm:spPr/>
      <dgm:t>
        <a:bodyPr/>
        <a:lstStyle/>
        <a:p>
          <a:endParaRPr lang="en-US"/>
        </a:p>
      </dgm:t>
    </dgm:pt>
    <dgm:pt modelId="{2B1A8694-A11D-4D12-ADD7-9E998F64C585}" type="pres">
      <dgm:prSet presAssocID="{44C9E60D-4697-4E7F-93AF-EBEAE7128ABC}" presName="root" presStyleCnt="0">
        <dgm:presLayoutVars>
          <dgm:dir/>
          <dgm:resizeHandles val="exact"/>
        </dgm:presLayoutVars>
      </dgm:prSet>
      <dgm:spPr/>
    </dgm:pt>
    <dgm:pt modelId="{E4E153F9-3DDF-4C13-B336-E7EDD7199C8D}" type="pres">
      <dgm:prSet presAssocID="{2EC9EC45-DD3F-4F43-972F-44DD01DF40D7}" presName="compNode" presStyleCnt="0"/>
      <dgm:spPr/>
    </dgm:pt>
    <dgm:pt modelId="{87B6B36E-00E6-4E86-8BD4-BBE711407023}" type="pres">
      <dgm:prSet presAssocID="{2EC9EC45-DD3F-4F43-972F-44DD01DF40D7}"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miling Face with No Fill"/>
        </a:ext>
      </dgm:extLst>
    </dgm:pt>
    <dgm:pt modelId="{423F2C30-3334-4895-8CF6-88122A6CF9D6}" type="pres">
      <dgm:prSet presAssocID="{2EC9EC45-DD3F-4F43-972F-44DD01DF40D7}" presName="spaceRect" presStyleCnt="0"/>
      <dgm:spPr/>
    </dgm:pt>
    <dgm:pt modelId="{87B2BDB4-D02E-41EB-A56C-467FC336397C}" type="pres">
      <dgm:prSet presAssocID="{2EC9EC45-DD3F-4F43-972F-44DD01DF40D7}" presName="textRect" presStyleLbl="revTx" presStyleIdx="0" presStyleCnt="6">
        <dgm:presLayoutVars>
          <dgm:chMax val="1"/>
          <dgm:chPref val="1"/>
        </dgm:presLayoutVars>
      </dgm:prSet>
      <dgm:spPr/>
    </dgm:pt>
    <dgm:pt modelId="{49C7C4BA-8F93-434A-A28A-3DE5AF9C510E}" type="pres">
      <dgm:prSet presAssocID="{22F31EC9-C134-401F-AC07-18A0528C2796}" presName="sibTrans" presStyleCnt="0"/>
      <dgm:spPr/>
    </dgm:pt>
    <dgm:pt modelId="{BAAA0DA2-3E0E-41DC-BF6D-F3777DD5AD56}" type="pres">
      <dgm:prSet presAssocID="{12251F91-3348-4ED0-9F55-69B74A53F60D}" presName="compNode" presStyleCnt="0"/>
      <dgm:spPr/>
    </dgm:pt>
    <dgm:pt modelId="{DF359A6D-5AF3-40F3-A204-1F26480A1D02}" type="pres">
      <dgm:prSet presAssocID="{12251F91-3348-4ED0-9F55-69B74A53F60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nfused Person"/>
        </a:ext>
      </dgm:extLst>
    </dgm:pt>
    <dgm:pt modelId="{99AE184C-202B-4775-BB22-3B5C1FBFCD90}" type="pres">
      <dgm:prSet presAssocID="{12251F91-3348-4ED0-9F55-69B74A53F60D}" presName="spaceRect" presStyleCnt="0"/>
      <dgm:spPr/>
    </dgm:pt>
    <dgm:pt modelId="{BD615A06-BA11-46E1-87CD-5D50B77EAFED}" type="pres">
      <dgm:prSet presAssocID="{12251F91-3348-4ED0-9F55-69B74A53F60D}" presName="textRect" presStyleLbl="revTx" presStyleIdx="1" presStyleCnt="6">
        <dgm:presLayoutVars>
          <dgm:chMax val="1"/>
          <dgm:chPref val="1"/>
        </dgm:presLayoutVars>
      </dgm:prSet>
      <dgm:spPr/>
    </dgm:pt>
    <dgm:pt modelId="{FA97D72C-EA8E-4EAD-8C9F-1CACD8363D8B}" type="pres">
      <dgm:prSet presAssocID="{6491965C-5201-420B-841E-9CAFCC5A7D45}" presName="sibTrans" presStyleCnt="0"/>
      <dgm:spPr/>
    </dgm:pt>
    <dgm:pt modelId="{FE455AC7-025F-48AB-9406-B6CF869E84C9}" type="pres">
      <dgm:prSet presAssocID="{E36D4BE4-B408-433A-A58E-89AB4D2FA509}" presName="compNode" presStyleCnt="0"/>
      <dgm:spPr/>
    </dgm:pt>
    <dgm:pt modelId="{509BD65A-6DEB-452E-B5C4-ED03F92511CB}" type="pres">
      <dgm:prSet presAssocID="{E36D4BE4-B408-433A-A58E-89AB4D2FA50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ale"/>
        </a:ext>
      </dgm:extLst>
    </dgm:pt>
    <dgm:pt modelId="{4A6855F1-D700-4ABC-9C5E-674650AC2BC1}" type="pres">
      <dgm:prSet presAssocID="{E36D4BE4-B408-433A-A58E-89AB4D2FA509}" presName="spaceRect" presStyleCnt="0"/>
      <dgm:spPr/>
    </dgm:pt>
    <dgm:pt modelId="{CC0520C7-7B28-475D-83A3-63BC278A682F}" type="pres">
      <dgm:prSet presAssocID="{E36D4BE4-B408-433A-A58E-89AB4D2FA509}" presName="textRect" presStyleLbl="revTx" presStyleIdx="2" presStyleCnt="6">
        <dgm:presLayoutVars>
          <dgm:chMax val="1"/>
          <dgm:chPref val="1"/>
        </dgm:presLayoutVars>
      </dgm:prSet>
      <dgm:spPr/>
    </dgm:pt>
    <dgm:pt modelId="{E0D5CF0A-79D8-4411-A039-E061FE329ED6}" type="pres">
      <dgm:prSet presAssocID="{75682457-DF43-446A-B5C1-265C18D5FE99}" presName="sibTrans" presStyleCnt="0"/>
      <dgm:spPr/>
    </dgm:pt>
    <dgm:pt modelId="{5C52E3F7-4AAD-4B62-8109-212BE4DBC44C}" type="pres">
      <dgm:prSet presAssocID="{6892C8FB-5952-4051-A368-33B3A62C9130}" presName="compNode" presStyleCnt="0"/>
      <dgm:spPr/>
    </dgm:pt>
    <dgm:pt modelId="{63D35356-8FAA-453B-AFF6-3A65A97D5BEA}" type="pres">
      <dgm:prSet presAssocID="{6892C8FB-5952-4051-A368-33B3A62C913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Lightbulb"/>
        </a:ext>
      </dgm:extLst>
    </dgm:pt>
    <dgm:pt modelId="{5A4FB429-FDD6-4297-A2FA-7322B90DCDA8}" type="pres">
      <dgm:prSet presAssocID="{6892C8FB-5952-4051-A368-33B3A62C9130}" presName="spaceRect" presStyleCnt="0"/>
      <dgm:spPr/>
    </dgm:pt>
    <dgm:pt modelId="{C883E48C-36C1-456E-8EED-2B4B1CBAC342}" type="pres">
      <dgm:prSet presAssocID="{6892C8FB-5952-4051-A368-33B3A62C9130}" presName="textRect" presStyleLbl="revTx" presStyleIdx="3" presStyleCnt="6">
        <dgm:presLayoutVars>
          <dgm:chMax val="1"/>
          <dgm:chPref val="1"/>
        </dgm:presLayoutVars>
      </dgm:prSet>
      <dgm:spPr/>
    </dgm:pt>
    <dgm:pt modelId="{6185E2DE-E71F-4F91-8A45-50CCEE444A51}" type="pres">
      <dgm:prSet presAssocID="{24F2B8E1-BF64-4446-B7E9-05E95EDB09AB}" presName="sibTrans" presStyleCnt="0"/>
      <dgm:spPr/>
    </dgm:pt>
    <dgm:pt modelId="{EA317EF4-DC64-451E-8926-A1018A4C5812}" type="pres">
      <dgm:prSet presAssocID="{360D6201-B0E4-422B-805A-71EE65E3CE14}" presName="compNode" presStyleCnt="0"/>
      <dgm:spPr/>
    </dgm:pt>
    <dgm:pt modelId="{6E3251B6-5004-481C-9724-766C2314B561}" type="pres">
      <dgm:prSet presAssocID="{360D6201-B0E4-422B-805A-71EE65E3CE1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ead with Gears"/>
        </a:ext>
      </dgm:extLst>
    </dgm:pt>
    <dgm:pt modelId="{784E7A07-FB9E-4082-A02A-0B87C606650A}" type="pres">
      <dgm:prSet presAssocID="{360D6201-B0E4-422B-805A-71EE65E3CE14}" presName="spaceRect" presStyleCnt="0"/>
      <dgm:spPr/>
    </dgm:pt>
    <dgm:pt modelId="{09811C7B-43E2-40AD-A618-2A0A5FEF0048}" type="pres">
      <dgm:prSet presAssocID="{360D6201-B0E4-422B-805A-71EE65E3CE14}" presName="textRect" presStyleLbl="revTx" presStyleIdx="4" presStyleCnt="6">
        <dgm:presLayoutVars>
          <dgm:chMax val="1"/>
          <dgm:chPref val="1"/>
        </dgm:presLayoutVars>
      </dgm:prSet>
      <dgm:spPr/>
    </dgm:pt>
    <dgm:pt modelId="{7705F1B6-2A3F-4FA5-8EC0-D01EE09280B0}" type="pres">
      <dgm:prSet presAssocID="{1D636C1B-8565-41A6-ADC4-65A5220D09B1}" presName="sibTrans" presStyleCnt="0"/>
      <dgm:spPr/>
    </dgm:pt>
    <dgm:pt modelId="{9E75B4C5-01F4-4BC2-A278-E86805073603}" type="pres">
      <dgm:prSet presAssocID="{0E37B203-CE56-4989-8691-0BA9F558B2EE}" presName="compNode" presStyleCnt="0"/>
      <dgm:spPr/>
    </dgm:pt>
    <dgm:pt modelId="{6203173B-2506-451B-BEA1-AD69436BC62F}" type="pres">
      <dgm:prSet presAssocID="{0E37B203-CE56-4989-8691-0BA9F558B2E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Sleep"/>
        </a:ext>
      </dgm:extLst>
    </dgm:pt>
    <dgm:pt modelId="{9FD4D50D-7CF8-42CB-A476-2986A3DA79B8}" type="pres">
      <dgm:prSet presAssocID="{0E37B203-CE56-4989-8691-0BA9F558B2EE}" presName="spaceRect" presStyleCnt="0"/>
      <dgm:spPr/>
    </dgm:pt>
    <dgm:pt modelId="{B951014D-713A-46E6-8567-6BA5ECC97036}" type="pres">
      <dgm:prSet presAssocID="{0E37B203-CE56-4989-8691-0BA9F558B2EE}" presName="textRect" presStyleLbl="revTx" presStyleIdx="5" presStyleCnt="6">
        <dgm:presLayoutVars>
          <dgm:chMax val="1"/>
          <dgm:chPref val="1"/>
        </dgm:presLayoutVars>
      </dgm:prSet>
      <dgm:spPr/>
    </dgm:pt>
  </dgm:ptLst>
  <dgm:cxnLst>
    <dgm:cxn modelId="{E474B906-2F77-4ECE-B806-EFB7C390D31F}" srcId="{44C9E60D-4697-4E7F-93AF-EBEAE7128ABC}" destId="{6892C8FB-5952-4051-A368-33B3A62C9130}" srcOrd="3" destOrd="0" parTransId="{51E7E452-C2C9-4025-8FD7-29B73B2812BE}" sibTransId="{24F2B8E1-BF64-4446-B7E9-05E95EDB09AB}"/>
    <dgm:cxn modelId="{338C9109-92C1-43B1-A9E2-DBAF5CE81AAC}" srcId="{44C9E60D-4697-4E7F-93AF-EBEAE7128ABC}" destId="{360D6201-B0E4-422B-805A-71EE65E3CE14}" srcOrd="4" destOrd="0" parTransId="{AD8A57AB-BA9A-48BD-BCFC-C34F56360B4C}" sibTransId="{1D636C1B-8565-41A6-ADC4-65A5220D09B1}"/>
    <dgm:cxn modelId="{15FA535B-1DB6-4D39-AA5C-33938366705E}" type="presOf" srcId="{12251F91-3348-4ED0-9F55-69B74A53F60D}" destId="{BD615A06-BA11-46E1-87CD-5D50B77EAFED}" srcOrd="0" destOrd="0" presId="urn:microsoft.com/office/officeart/2018/2/layout/IconLabelList"/>
    <dgm:cxn modelId="{2AF53976-BF9B-4DF2-BD45-86152A3451CD}" type="presOf" srcId="{0E37B203-CE56-4989-8691-0BA9F558B2EE}" destId="{B951014D-713A-46E6-8567-6BA5ECC97036}" srcOrd="0" destOrd="0" presId="urn:microsoft.com/office/officeart/2018/2/layout/IconLabelList"/>
    <dgm:cxn modelId="{3D64F193-DDCF-4D75-82FC-20C5627F290A}" type="presOf" srcId="{6892C8FB-5952-4051-A368-33B3A62C9130}" destId="{C883E48C-36C1-456E-8EED-2B4B1CBAC342}" srcOrd="0" destOrd="0" presId="urn:microsoft.com/office/officeart/2018/2/layout/IconLabelList"/>
    <dgm:cxn modelId="{614745A3-9BD9-48C7-8688-613DBAD6A525}" type="presOf" srcId="{360D6201-B0E4-422B-805A-71EE65E3CE14}" destId="{09811C7B-43E2-40AD-A618-2A0A5FEF0048}" srcOrd="0" destOrd="0" presId="urn:microsoft.com/office/officeart/2018/2/layout/IconLabelList"/>
    <dgm:cxn modelId="{16875EB6-6214-4365-B4A2-FDD20F080483}" type="presOf" srcId="{44C9E60D-4697-4E7F-93AF-EBEAE7128ABC}" destId="{2B1A8694-A11D-4D12-ADD7-9E998F64C585}" srcOrd="0" destOrd="0" presId="urn:microsoft.com/office/officeart/2018/2/layout/IconLabelList"/>
    <dgm:cxn modelId="{F8805DB9-D02A-4A77-85E9-64847CA66E25}" type="presOf" srcId="{E36D4BE4-B408-433A-A58E-89AB4D2FA509}" destId="{CC0520C7-7B28-475D-83A3-63BC278A682F}" srcOrd="0" destOrd="0" presId="urn:microsoft.com/office/officeart/2018/2/layout/IconLabelList"/>
    <dgm:cxn modelId="{A2F716C4-CEFA-4AC8-BD5C-BD15FCE5762F}" srcId="{44C9E60D-4697-4E7F-93AF-EBEAE7128ABC}" destId="{2EC9EC45-DD3F-4F43-972F-44DD01DF40D7}" srcOrd="0" destOrd="0" parTransId="{AC7CCAEB-E421-486E-98D3-750BF420DF8B}" sibTransId="{22F31EC9-C134-401F-AC07-18A0528C2796}"/>
    <dgm:cxn modelId="{83D508CA-B659-42E0-9257-5C26C0C27136}" srcId="{44C9E60D-4697-4E7F-93AF-EBEAE7128ABC}" destId="{12251F91-3348-4ED0-9F55-69B74A53F60D}" srcOrd="1" destOrd="0" parTransId="{3F711110-50E5-4C29-AE81-781F26308A40}" sibTransId="{6491965C-5201-420B-841E-9CAFCC5A7D45}"/>
    <dgm:cxn modelId="{A11A4DE7-5C0E-43CB-828C-0053FF292904}" srcId="{44C9E60D-4697-4E7F-93AF-EBEAE7128ABC}" destId="{E36D4BE4-B408-433A-A58E-89AB4D2FA509}" srcOrd="2" destOrd="0" parTransId="{09003CAA-5946-4887-ACBD-C4E23A59AB72}" sibTransId="{75682457-DF43-446A-B5C1-265C18D5FE99}"/>
    <dgm:cxn modelId="{09CE4EF7-86EC-4305-BEFE-2843702B17A9}" type="presOf" srcId="{2EC9EC45-DD3F-4F43-972F-44DD01DF40D7}" destId="{87B2BDB4-D02E-41EB-A56C-467FC336397C}" srcOrd="0" destOrd="0" presId="urn:microsoft.com/office/officeart/2018/2/layout/IconLabelList"/>
    <dgm:cxn modelId="{8167B7FD-D795-415D-8E0F-2F7E3E7B0D66}" srcId="{44C9E60D-4697-4E7F-93AF-EBEAE7128ABC}" destId="{0E37B203-CE56-4989-8691-0BA9F558B2EE}" srcOrd="5" destOrd="0" parTransId="{76ED9475-42C4-4219-8916-2BB0F951FAFB}" sibTransId="{069E0DE4-12F5-4FF6-BD55-8F6AC88094F7}"/>
    <dgm:cxn modelId="{0007C125-5524-4214-AD87-2AE0D5F61CF0}" type="presParOf" srcId="{2B1A8694-A11D-4D12-ADD7-9E998F64C585}" destId="{E4E153F9-3DDF-4C13-B336-E7EDD7199C8D}" srcOrd="0" destOrd="0" presId="urn:microsoft.com/office/officeart/2018/2/layout/IconLabelList"/>
    <dgm:cxn modelId="{BBCC6B0F-7529-4779-8731-E319AEBB919C}" type="presParOf" srcId="{E4E153F9-3DDF-4C13-B336-E7EDD7199C8D}" destId="{87B6B36E-00E6-4E86-8BD4-BBE711407023}" srcOrd="0" destOrd="0" presId="urn:microsoft.com/office/officeart/2018/2/layout/IconLabelList"/>
    <dgm:cxn modelId="{ADBF22EB-817A-41CD-B2C7-C7CAD80B16FD}" type="presParOf" srcId="{E4E153F9-3DDF-4C13-B336-E7EDD7199C8D}" destId="{423F2C30-3334-4895-8CF6-88122A6CF9D6}" srcOrd="1" destOrd="0" presId="urn:microsoft.com/office/officeart/2018/2/layout/IconLabelList"/>
    <dgm:cxn modelId="{50FF478F-2DE6-4D5C-94FE-F93CEDCD62B6}" type="presParOf" srcId="{E4E153F9-3DDF-4C13-B336-E7EDD7199C8D}" destId="{87B2BDB4-D02E-41EB-A56C-467FC336397C}" srcOrd="2" destOrd="0" presId="urn:microsoft.com/office/officeart/2018/2/layout/IconLabelList"/>
    <dgm:cxn modelId="{EEA00A35-C835-44B3-9A69-B37349B4FD2C}" type="presParOf" srcId="{2B1A8694-A11D-4D12-ADD7-9E998F64C585}" destId="{49C7C4BA-8F93-434A-A28A-3DE5AF9C510E}" srcOrd="1" destOrd="0" presId="urn:microsoft.com/office/officeart/2018/2/layout/IconLabelList"/>
    <dgm:cxn modelId="{D8A7A3AB-130F-4B06-AF65-1F4D2F2C8636}" type="presParOf" srcId="{2B1A8694-A11D-4D12-ADD7-9E998F64C585}" destId="{BAAA0DA2-3E0E-41DC-BF6D-F3777DD5AD56}" srcOrd="2" destOrd="0" presId="urn:microsoft.com/office/officeart/2018/2/layout/IconLabelList"/>
    <dgm:cxn modelId="{F8E21262-4029-42F1-8411-1FA59F46C69E}" type="presParOf" srcId="{BAAA0DA2-3E0E-41DC-BF6D-F3777DD5AD56}" destId="{DF359A6D-5AF3-40F3-A204-1F26480A1D02}" srcOrd="0" destOrd="0" presId="urn:microsoft.com/office/officeart/2018/2/layout/IconLabelList"/>
    <dgm:cxn modelId="{932FADA2-55F4-4D08-991F-CA08FD75F621}" type="presParOf" srcId="{BAAA0DA2-3E0E-41DC-BF6D-F3777DD5AD56}" destId="{99AE184C-202B-4775-BB22-3B5C1FBFCD90}" srcOrd="1" destOrd="0" presId="urn:microsoft.com/office/officeart/2018/2/layout/IconLabelList"/>
    <dgm:cxn modelId="{B9435395-2747-468F-B60A-CF2F59D47EFB}" type="presParOf" srcId="{BAAA0DA2-3E0E-41DC-BF6D-F3777DD5AD56}" destId="{BD615A06-BA11-46E1-87CD-5D50B77EAFED}" srcOrd="2" destOrd="0" presId="urn:microsoft.com/office/officeart/2018/2/layout/IconLabelList"/>
    <dgm:cxn modelId="{05E63008-0282-4CEE-8F59-037D3A0DE473}" type="presParOf" srcId="{2B1A8694-A11D-4D12-ADD7-9E998F64C585}" destId="{FA97D72C-EA8E-4EAD-8C9F-1CACD8363D8B}" srcOrd="3" destOrd="0" presId="urn:microsoft.com/office/officeart/2018/2/layout/IconLabelList"/>
    <dgm:cxn modelId="{E18B61F0-6F17-4B3E-A8CF-B6D6BE7CA7FA}" type="presParOf" srcId="{2B1A8694-A11D-4D12-ADD7-9E998F64C585}" destId="{FE455AC7-025F-48AB-9406-B6CF869E84C9}" srcOrd="4" destOrd="0" presId="urn:microsoft.com/office/officeart/2018/2/layout/IconLabelList"/>
    <dgm:cxn modelId="{2A57B953-8041-4829-B2DA-ABCDDE611B30}" type="presParOf" srcId="{FE455AC7-025F-48AB-9406-B6CF869E84C9}" destId="{509BD65A-6DEB-452E-B5C4-ED03F92511CB}" srcOrd="0" destOrd="0" presId="urn:microsoft.com/office/officeart/2018/2/layout/IconLabelList"/>
    <dgm:cxn modelId="{91336423-FECC-43F2-8926-0EBAFAB7AC2E}" type="presParOf" srcId="{FE455AC7-025F-48AB-9406-B6CF869E84C9}" destId="{4A6855F1-D700-4ABC-9C5E-674650AC2BC1}" srcOrd="1" destOrd="0" presId="urn:microsoft.com/office/officeart/2018/2/layout/IconLabelList"/>
    <dgm:cxn modelId="{D17220BF-10DC-4101-B1BB-BB7D6A6D6DC0}" type="presParOf" srcId="{FE455AC7-025F-48AB-9406-B6CF869E84C9}" destId="{CC0520C7-7B28-475D-83A3-63BC278A682F}" srcOrd="2" destOrd="0" presId="urn:microsoft.com/office/officeart/2018/2/layout/IconLabelList"/>
    <dgm:cxn modelId="{1066BF21-B302-4920-A22C-E7543A087302}" type="presParOf" srcId="{2B1A8694-A11D-4D12-ADD7-9E998F64C585}" destId="{E0D5CF0A-79D8-4411-A039-E061FE329ED6}" srcOrd="5" destOrd="0" presId="urn:microsoft.com/office/officeart/2018/2/layout/IconLabelList"/>
    <dgm:cxn modelId="{6E343F15-2608-4E7B-B9AC-21B546F3D7CF}" type="presParOf" srcId="{2B1A8694-A11D-4D12-ADD7-9E998F64C585}" destId="{5C52E3F7-4AAD-4B62-8109-212BE4DBC44C}" srcOrd="6" destOrd="0" presId="urn:microsoft.com/office/officeart/2018/2/layout/IconLabelList"/>
    <dgm:cxn modelId="{503C9786-C5EE-45B7-84B2-A6306DD819FB}" type="presParOf" srcId="{5C52E3F7-4AAD-4B62-8109-212BE4DBC44C}" destId="{63D35356-8FAA-453B-AFF6-3A65A97D5BEA}" srcOrd="0" destOrd="0" presId="urn:microsoft.com/office/officeart/2018/2/layout/IconLabelList"/>
    <dgm:cxn modelId="{C2AF0AA7-0378-40C9-B8FA-57CD59EAF35E}" type="presParOf" srcId="{5C52E3F7-4AAD-4B62-8109-212BE4DBC44C}" destId="{5A4FB429-FDD6-4297-A2FA-7322B90DCDA8}" srcOrd="1" destOrd="0" presId="urn:microsoft.com/office/officeart/2018/2/layout/IconLabelList"/>
    <dgm:cxn modelId="{1FBDFB7A-543F-459C-A065-FDA2D22C97C9}" type="presParOf" srcId="{5C52E3F7-4AAD-4B62-8109-212BE4DBC44C}" destId="{C883E48C-36C1-456E-8EED-2B4B1CBAC342}" srcOrd="2" destOrd="0" presId="urn:microsoft.com/office/officeart/2018/2/layout/IconLabelList"/>
    <dgm:cxn modelId="{025C0A1E-FBBC-4469-984C-3832D8078B66}" type="presParOf" srcId="{2B1A8694-A11D-4D12-ADD7-9E998F64C585}" destId="{6185E2DE-E71F-4F91-8A45-50CCEE444A51}" srcOrd="7" destOrd="0" presId="urn:microsoft.com/office/officeart/2018/2/layout/IconLabelList"/>
    <dgm:cxn modelId="{244FB4C3-5274-4792-875E-E66646E8D6CA}" type="presParOf" srcId="{2B1A8694-A11D-4D12-ADD7-9E998F64C585}" destId="{EA317EF4-DC64-451E-8926-A1018A4C5812}" srcOrd="8" destOrd="0" presId="urn:microsoft.com/office/officeart/2018/2/layout/IconLabelList"/>
    <dgm:cxn modelId="{0E074562-C902-4563-B07B-C67838E61FD6}" type="presParOf" srcId="{EA317EF4-DC64-451E-8926-A1018A4C5812}" destId="{6E3251B6-5004-481C-9724-766C2314B561}" srcOrd="0" destOrd="0" presId="urn:microsoft.com/office/officeart/2018/2/layout/IconLabelList"/>
    <dgm:cxn modelId="{0E1CD64D-DA24-4A5D-A116-010CE04B4B7F}" type="presParOf" srcId="{EA317EF4-DC64-451E-8926-A1018A4C5812}" destId="{784E7A07-FB9E-4082-A02A-0B87C606650A}" srcOrd="1" destOrd="0" presId="urn:microsoft.com/office/officeart/2018/2/layout/IconLabelList"/>
    <dgm:cxn modelId="{3F3D75A2-5DBC-4CB3-926B-F7E6AF8909C3}" type="presParOf" srcId="{EA317EF4-DC64-451E-8926-A1018A4C5812}" destId="{09811C7B-43E2-40AD-A618-2A0A5FEF0048}" srcOrd="2" destOrd="0" presId="urn:microsoft.com/office/officeart/2018/2/layout/IconLabelList"/>
    <dgm:cxn modelId="{BF2AF395-67C1-45EB-A713-D5DE1D7DE41B}" type="presParOf" srcId="{2B1A8694-A11D-4D12-ADD7-9E998F64C585}" destId="{7705F1B6-2A3F-4FA5-8EC0-D01EE09280B0}" srcOrd="9" destOrd="0" presId="urn:microsoft.com/office/officeart/2018/2/layout/IconLabelList"/>
    <dgm:cxn modelId="{C609EC31-A7F6-40B5-A0BB-CD9FC5971D7A}" type="presParOf" srcId="{2B1A8694-A11D-4D12-ADD7-9E998F64C585}" destId="{9E75B4C5-01F4-4BC2-A278-E86805073603}" srcOrd="10" destOrd="0" presId="urn:microsoft.com/office/officeart/2018/2/layout/IconLabelList"/>
    <dgm:cxn modelId="{16758834-B2B7-4A3A-B5AC-10FBF3099E1F}" type="presParOf" srcId="{9E75B4C5-01F4-4BC2-A278-E86805073603}" destId="{6203173B-2506-451B-BEA1-AD69436BC62F}" srcOrd="0" destOrd="0" presId="urn:microsoft.com/office/officeart/2018/2/layout/IconLabelList"/>
    <dgm:cxn modelId="{E6090024-413A-4A9F-B068-CB4933785B5F}" type="presParOf" srcId="{9E75B4C5-01F4-4BC2-A278-E86805073603}" destId="{9FD4D50D-7CF8-42CB-A476-2986A3DA79B8}" srcOrd="1" destOrd="0" presId="urn:microsoft.com/office/officeart/2018/2/layout/IconLabelList"/>
    <dgm:cxn modelId="{AA8900C8-B1AA-455E-8A9B-1003015D88EE}" type="presParOf" srcId="{9E75B4C5-01F4-4BC2-A278-E86805073603}" destId="{B951014D-713A-46E6-8567-6BA5ECC97036}" srcOrd="2" destOrd="0" presId="urn:microsoft.com/office/officeart/2018/2/layout/IconLabel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63D16A-7F80-443E-84C8-E04D78983BA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805D72E-2576-4379-A7D9-B0BCCF8FC683}">
      <dgm:prSet/>
      <dgm:spPr/>
      <dgm:t>
        <a:bodyPr/>
        <a:lstStyle/>
        <a:p>
          <a:r>
            <a:rPr lang="en-US"/>
            <a:t>Depression in elders is not normally/easily recognized</a:t>
          </a:r>
        </a:p>
      </dgm:t>
    </dgm:pt>
    <dgm:pt modelId="{98CDA214-41CC-45A4-8F1B-1A8DFB459CD5}" type="parTrans" cxnId="{B60B5195-FA40-4F33-9BEB-59FF67E36188}">
      <dgm:prSet/>
      <dgm:spPr/>
      <dgm:t>
        <a:bodyPr/>
        <a:lstStyle/>
        <a:p>
          <a:endParaRPr lang="en-US"/>
        </a:p>
      </dgm:t>
    </dgm:pt>
    <dgm:pt modelId="{CDB6778C-94F0-47C6-8A7E-1AFEF135ADBF}" type="sibTrans" cxnId="{B60B5195-FA40-4F33-9BEB-59FF67E36188}">
      <dgm:prSet/>
      <dgm:spPr/>
      <dgm:t>
        <a:bodyPr/>
        <a:lstStyle/>
        <a:p>
          <a:endParaRPr lang="en-US"/>
        </a:p>
      </dgm:t>
    </dgm:pt>
    <dgm:pt modelId="{AD0EFD30-2C5E-4B28-9CF3-B5A2C4A078FA}">
      <dgm:prSet/>
      <dgm:spPr/>
      <dgm:t>
        <a:bodyPr/>
        <a:lstStyle/>
        <a:p>
          <a:r>
            <a:rPr lang="en-US" dirty="0"/>
            <a:t>Cost of untreated depression in elders</a:t>
          </a:r>
        </a:p>
      </dgm:t>
    </dgm:pt>
    <dgm:pt modelId="{843596C7-A5AA-4C5E-9B81-0865CF09B760}" type="parTrans" cxnId="{EA232F93-F52B-473A-9D08-C6EA9208663D}">
      <dgm:prSet/>
      <dgm:spPr/>
      <dgm:t>
        <a:bodyPr/>
        <a:lstStyle/>
        <a:p>
          <a:endParaRPr lang="en-US"/>
        </a:p>
      </dgm:t>
    </dgm:pt>
    <dgm:pt modelId="{5C690F2D-3253-4896-B33A-AFC3FD35C72C}" type="sibTrans" cxnId="{EA232F93-F52B-473A-9D08-C6EA9208663D}">
      <dgm:prSet/>
      <dgm:spPr/>
      <dgm:t>
        <a:bodyPr/>
        <a:lstStyle/>
        <a:p>
          <a:endParaRPr lang="en-US"/>
        </a:p>
      </dgm:t>
    </dgm:pt>
    <dgm:pt modelId="{D00A8224-6608-4B83-9362-6B7B5874F7E9}">
      <dgm:prSet/>
      <dgm:spPr/>
      <dgm:t>
        <a:bodyPr/>
        <a:lstStyle/>
        <a:p>
          <a:r>
            <a:rPr lang="en-US"/>
            <a:t>Elders reluctant to go to mental health specialist </a:t>
          </a:r>
        </a:p>
      </dgm:t>
    </dgm:pt>
    <dgm:pt modelId="{396CC7BB-5C1E-48C3-8FF4-96103173897C}" type="parTrans" cxnId="{551645DA-A11C-4E28-849A-28A424C1719A}">
      <dgm:prSet/>
      <dgm:spPr/>
      <dgm:t>
        <a:bodyPr/>
        <a:lstStyle/>
        <a:p>
          <a:endParaRPr lang="en-US"/>
        </a:p>
      </dgm:t>
    </dgm:pt>
    <dgm:pt modelId="{3C764EB4-432C-4BBF-95FD-BFDE6467B7CB}" type="sibTrans" cxnId="{551645DA-A11C-4E28-849A-28A424C1719A}">
      <dgm:prSet/>
      <dgm:spPr/>
      <dgm:t>
        <a:bodyPr/>
        <a:lstStyle/>
        <a:p>
          <a:endParaRPr lang="en-US"/>
        </a:p>
      </dgm:t>
    </dgm:pt>
    <dgm:pt modelId="{B45727AE-CDE5-431A-A8E7-7922017F8324}">
      <dgm:prSet/>
      <dgm:spPr/>
      <dgm:t>
        <a:bodyPr/>
        <a:lstStyle/>
        <a:p>
          <a:r>
            <a:rPr lang="en-US"/>
            <a:t>The public health, mental health, and aging services networks need to work together more closely to reach and treat older adults with depression</a:t>
          </a:r>
        </a:p>
      </dgm:t>
    </dgm:pt>
    <dgm:pt modelId="{4FA18D72-E22B-49F1-AEB9-722FE948CA88}" type="parTrans" cxnId="{FD788E73-77EC-4512-90AA-8273E92E5777}">
      <dgm:prSet/>
      <dgm:spPr/>
      <dgm:t>
        <a:bodyPr/>
        <a:lstStyle/>
        <a:p>
          <a:endParaRPr lang="en-US"/>
        </a:p>
      </dgm:t>
    </dgm:pt>
    <dgm:pt modelId="{16B8D84A-0D62-4E64-BE9B-38A60B68E069}" type="sibTrans" cxnId="{FD788E73-77EC-4512-90AA-8273E92E5777}">
      <dgm:prSet/>
      <dgm:spPr/>
      <dgm:t>
        <a:bodyPr/>
        <a:lstStyle/>
        <a:p>
          <a:endParaRPr lang="en-US"/>
        </a:p>
      </dgm:t>
    </dgm:pt>
    <dgm:pt modelId="{815B3A6C-0B0C-3244-9DBE-B2036F035636}" type="pres">
      <dgm:prSet presAssocID="{1263D16A-7F80-443E-84C8-E04D78983BAB}" presName="vert0" presStyleCnt="0">
        <dgm:presLayoutVars>
          <dgm:dir/>
          <dgm:animOne val="branch"/>
          <dgm:animLvl val="lvl"/>
        </dgm:presLayoutVars>
      </dgm:prSet>
      <dgm:spPr/>
    </dgm:pt>
    <dgm:pt modelId="{EFC0C62C-6C7D-6442-9A46-FFEA36396DD3}" type="pres">
      <dgm:prSet presAssocID="{F805D72E-2576-4379-A7D9-B0BCCF8FC683}" presName="thickLine" presStyleLbl="alignNode1" presStyleIdx="0" presStyleCnt="4"/>
      <dgm:spPr/>
    </dgm:pt>
    <dgm:pt modelId="{14CB5EF3-6D4F-514E-BB6C-DFCD69B6EFAF}" type="pres">
      <dgm:prSet presAssocID="{F805D72E-2576-4379-A7D9-B0BCCF8FC683}" presName="horz1" presStyleCnt="0"/>
      <dgm:spPr/>
    </dgm:pt>
    <dgm:pt modelId="{8FA7F26A-06BE-5648-8691-24E2659415CB}" type="pres">
      <dgm:prSet presAssocID="{F805D72E-2576-4379-A7D9-B0BCCF8FC683}" presName="tx1" presStyleLbl="revTx" presStyleIdx="0" presStyleCnt="4"/>
      <dgm:spPr/>
    </dgm:pt>
    <dgm:pt modelId="{939CD77C-1A16-6142-86A3-77EDA9050D6A}" type="pres">
      <dgm:prSet presAssocID="{F805D72E-2576-4379-A7D9-B0BCCF8FC683}" presName="vert1" presStyleCnt="0"/>
      <dgm:spPr/>
    </dgm:pt>
    <dgm:pt modelId="{5CA5D985-E2B2-1E45-91EE-9F0F619F822A}" type="pres">
      <dgm:prSet presAssocID="{AD0EFD30-2C5E-4B28-9CF3-B5A2C4A078FA}" presName="thickLine" presStyleLbl="alignNode1" presStyleIdx="1" presStyleCnt="4"/>
      <dgm:spPr/>
    </dgm:pt>
    <dgm:pt modelId="{58BF85DA-9339-A94C-B5BB-859846D40DA9}" type="pres">
      <dgm:prSet presAssocID="{AD0EFD30-2C5E-4B28-9CF3-B5A2C4A078FA}" presName="horz1" presStyleCnt="0"/>
      <dgm:spPr/>
    </dgm:pt>
    <dgm:pt modelId="{36F1BD1F-0FD2-F741-AAAC-838292DEAAD4}" type="pres">
      <dgm:prSet presAssocID="{AD0EFD30-2C5E-4B28-9CF3-B5A2C4A078FA}" presName="tx1" presStyleLbl="revTx" presStyleIdx="1" presStyleCnt="4"/>
      <dgm:spPr/>
    </dgm:pt>
    <dgm:pt modelId="{6CA46799-9540-E449-A9C4-64E671D8C175}" type="pres">
      <dgm:prSet presAssocID="{AD0EFD30-2C5E-4B28-9CF3-B5A2C4A078FA}" presName="vert1" presStyleCnt="0"/>
      <dgm:spPr/>
    </dgm:pt>
    <dgm:pt modelId="{9EA93218-DCD7-054C-B641-64316AE5FA2E}" type="pres">
      <dgm:prSet presAssocID="{D00A8224-6608-4B83-9362-6B7B5874F7E9}" presName="thickLine" presStyleLbl="alignNode1" presStyleIdx="2" presStyleCnt="4"/>
      <dgm:spPr/>
    </dgm:pt>
    <dgm:pt modelId="{28A70AAB-F03A-D74F-A9B6-55C580659230}" type="pres">
      <dgm:prSet presAssocID="{D00A8224-6608-4B83-9362-6B7B5874F7E9}" presName="horz1" presStyleCnt="0"/>
      <dgm:spPr/>
    </dgm:pt>
    <dgm:pt modelId="{55B0D59E-05FF-D64A-8BD3-2C01C31193A0}" type="pres">
      <dgm:prSet presAssocID="{D00A8224-6608-4B83-9362-6B7B5874F7E9}" presName="tx1" presStyleLbl="revTx" presStyleIdx="2" presStyleCnt="4"/>
      <dgm:spPr/>
    </dgm:pt>
    <dgm:pt modelId="{B051CB53-8802-C943-AF9E-10389DAC6B5A}" type="pres">
      <dgm:prSet presAssocID="{D00A8224-6608-4B83-9362-6B7B5874F7E9}" presName="vert1" presStyleCnt="0"/>
      <dgm:spPr/>
    </dgm:pt>
    <dgm:pt modelId="{4B4AEF44-377B-B042-9343-741DC94D1B4F}" type="pres">
      <dgm:prSet presAssocID="{B45727AE-CDE5-431A-A8E7-7922017F8324}" presName="thickLine" presStyleLbl="alignNode1" presStyleIdx="3" presStyleCnt="4"/>
      <dgm:spPr/>
    </dgm:pt>
    <dgm:pt modelId="{90FFA957-06F9-8642-B31C-0A4F3E880D59}" type="pres">
      <dgm:prSet presAssocID="{B45727AE-CDE5-431A-A8E7-7922017F8324}" presName="horz1" presStyleCnt="0"/>
      <dgm:spPr/>
    </dgm:pt>
    <dgm:pt modelId="{1037BD4F-3861-CF47-A780-CE22147F7952}" type="pres">
      <dgm:prSet presAssocID="{B45727AE-CDE5-431A-A8E7-7922017F8324}" presName="tx1" presStyleLbl="revTx" presStyleIdx="3" presStyleCnt="4"/>
      <dgm:spPr/>
    </dgm:pt>
    <dgm:pt modelId="{51E929CB-BA6D-D34F-9466-093ECAC1327A}" type="pres">
      <dgm:prSet presAssocID="{B45727AE-CDE5-431A-A8E7-7922017F8324}" presName="vert1" presStyleCnt="0"/>
      <dgm:spPr/>
    </dgm:pt>
  </dgm:ptLst>
  <dgm:cxnLst>
    <dgm:cxn modelId="{9C78E227-4DBD-A64E-AAE7-4A6580FC1CA6}" type="presOf" srcId="{D00A8224-6608-4B83-9362-6B7B5874F7E9}" destId="{55B0D59E-05FF-D64A-8BD3-2C01C31193A0}" srcOrd="0" destOrd="0" presId="urn:microsoft.com/office/officeart/2008/layout/LinedList"/>
    <dgm:cxn modelId="{DCB0AF5B-BAA9-744D-9172-92CFAA63936A}" type="presOf" srcId="{F805D72E-2576-4379-A7D9-B0BCCF8FC683}" destId="{8FA7F26A-06BE-5648-8691-24E2659415CB}" srcOrd="0" destOrd="0" presId="urn:microsoft.com/office/officeart/2008/layout/LinedList"/>
    <dgm:cxn modelId="{9D77054A-1C14-CC4F-A80B-0BA5E6A968BE}" type="presOf" srcId="{1263D16A-7F80-443E-84C8-E04D78983BAB}" destId="{815B3A6C-0B0C-3244-9DBE-B2036F035636}" srcOrd="0" destOrd="0" presId="urn:microsoft.com/office/officeart/2008/layout/LinedList"/>
    <dgm:cxn modelId="{FD788E73-77EC-4512-90AA-8273E92E5777}" srcId="{1263D16A-7F80-443E-84C8-E04D78983BAB}" destId="{B45727AE-CDE5-431A-A8E7-7922017F8324}" srcOrd="3" destOrd="0" parTransId="{4FA18D72-E22B-49F1-AEB9-722FE948CA88}" sibTransId="{16B8D84A-0D62-4E64-BE9B-38A60B68E069}"/>
    <dgm:cxn modelId="{EA232F93-F52B-473A-9D08-C6EA9208663D}" srcId="{1263D16A-7F80-443E-84C8-E04D78983BAB}" destId="{AD0EFD30-2C5E-4B28-9CF3-B5A2C4A078FA}" srcOrd="1" destOrd="0" parTransId="{843596C7-A5AA-4C5E-9B81-0865CF09B760}" sibTransId="{5C690F2D-3253-4896-B33A-AFC3FD35C72C}"/>
    <dgm:cxn modelId="{B60B5195-FA40-4F33-9BEB-59FF67E36188}" srcId="{1263D16A-7F80-443E-84C8-E04D78983BAB}" destId="{F805D72E-2576-4379-A7D9-B0BCCF8FC683}" srcOrd="0" destOrd="0" parTransId="{98CDA214-41CC-45A4-8F1B-1A8DFB459CD5}" sibTransId="{CDB6778C-94F0-47C6-8A7E-1AFEF135ADBF}"/>
    <dgm:cxn modelId="{3CB2C4B6-BCDB-D641-ACD2-B19356B20946}" type="presOf" srcId="{B45727AE-CDE5-431A-A8E7-7922017F8324}" destId="{1037BD4F-3861-CF47-A780-CE22147F7952}" srcOrd="0" destOrd="0" presId="urn:microsoft.com/office/officeart/2008/layout/LinedList"/>
    <dgm:cxn modelId="{4A2963BC-4EC5-C548-B576-BBF3B2BF8A66}" type="presOf" srcId="{AD0EFD30-2C5E-4B28-9CF3-B5A2C4A078FA}" destId="{36F1BD1F-0FD2-F741-AAAC-838292DEAAD4}" srcOrd="0" destOrd="0" presId="urn:microsoft.com/office/officeart/2008/layout/LinedList"/>
    <dgm:cxn modelId="{551645DA-A11C-4E28-849A-28A424C1719A}" srcId="{1263D16A-7F80-443E-84C8-E04D78983BAB}" destId="{D00A8224-6608-4B83-9362-6B7B5874F7E9}" srcOrd="2" destOrd="0" parTransId="{396CC7BB-5C1E-48C3-8FF4-96103173897C}" sibTransId="{3C764EB4-432C-4BBF-95FD-BFDE6467B7CB}"/>
    <dgm:cxn modelId="{4F646413-6964-DA46-9AF7-F89C8B198432}" type="presParOf" srcId="{815B3A6C-0B0C-3244-9DBE-B2036F035636}" destId="{EFC0C62C-6C7D-6442-9A46-FFEA36396DD3}" srcOrd="0" destOrd="0" presId="urn:microsoft.com/office/officeart/2008/layout/LinedList"/>
    <dgm:cxn modelId="{7DA85DAE-DF06-4640-BCB9-6F75EF3501DE}" type="presParOf" srcId="{815B3A6C-0B0C-3244-9DBE-B2036F035636}" destId="{14CB5EF3-6D4F-514E-BB6C-DFCD69B6EFAF}" srcOrd="1" destOrd="0" presId="urn:microsoft.com/office/officeart/2008/layout/LinedList"/>
    <dgm:cxn modelId="{4488FC91-FABC-5148-BDA6-B481271D0738}" type="presParOf" srcId="{14CB5EF3-6D4F-514E-BB6C-DFCD69B6EFAF}" destId="{8FA7F26A-06BE-5648-8691-24E2659415CB}" srcOrd="0" destOrd="0" presId="urn:microsoft.com/office/officeart/2008/layout/LinedList"/>
    <dgm:cxn modelId="{FE1B99AE-5A29-C848-8666-900A802955A9}" type="presParOf" srcId="{14CB5EF3-6D4F-514E-BB6C-DFCD69B6EFAF}" destId="{939CD77C-1A16-6142-86A3-77EDA9050D6A}" srcOrd="1" destOrd="0" presId="urn:microsoft.com/office/officeart/2008/layout/LinedList"/>
    <dgm:cxn modelId="{57379B79-8D06-D241-BCAF-A486177EBC39}" type="presParOf" srcId="{815B3A6C-0B0C-3244-9DBE-B2036F035636}" destId="{5CA5D985-E2B2-1E45-91EE-9F0F619F822A}" srcOrd="2" destOrd="0" presId="urn:microsoft.com/office/officeart/2008/layout/LinedList"/>
    <dgm:cxn modelId="{4734207E-187A-4840-BE0F-F8993B3A6FA0}" type="presParOf" srcId="{815B3A6C-0B0C-3244-9DBE-B2036F035636}" destId="{58BF85DA-9339-A94C-B5BB-859846D40DA9}" srcOrd="3" destOrd="0" presId="urn:microsoft.com/office/officeart/2008/layout/LinedList"/>
    <dgm:cxn modelId="{E7DAA563-80B5-B547-A6AA-01A585D7DC07}" type="presParOf" srcId="{58BF85DA-9339-A94C-B5BB-859846D40DA9}" destId="{36F1BD1F-0FD2-F741-AAAC-838292DEAAD4}" srcOrd="0" destOrd="0" presId="urn:microsoft.com/office/officeart/2008/layout/LinedList"/>
    <dgm:cxn modelId="{E76FFF44-97BB-584B-B679-DE196E3AF74A}" type="presParOf" srcId="{58BF85DA-9339-A94C-B5BB-859846D40DA9}" destId="{6CA46799-9540-E449-A9C4-64E671D8C175}" srcOrd="1" destOrd="0" presId="urn:microsoft.com/office/officeart/2008/layout/LinedList"/>
    <dgm:cxn modelId="{FB8FF886-18AB-ED4C-AB9A-65D8CCE324D7}" type="presParOf" srcId="{815B3A6C-0B0C-3244-9DBE-B2036F035636}" destId="{9EA93218-DCD7-054C-B641-64316AE5FA2E}" srcOrd="4" destOrd="0" presId="urn:microsoft.com/office/officeart/2008/layout/LinedList"/>
    <dgm:cxn modelId="{9055239A-F450-E648-B24C-D945DF958248}" type="presParOf" srcId="{815B3A6C-0B0C-3244-9DBE-B2036F035636}" destId="{28A70AAB-F03A-D74F-A9B6-55C580659230}" srcOrd="5" destOrd="0" presId="urn:microsoft.com/office/officeart/2008/layout/LinedList"/>
    <dgm:cxn modelId="{6754FD3A-FD37-7645-9E0A-B8C6A0FA0DDC}" type="presParOf" srcId="{28A70AAB-F03A-D74F-A9B6-55C580659230}" destId="{55B0D59E-05FF-D64A-8BD3-2C01C31193A0}" srcOrd="0" destOrd="0" presId="urn:microsoft.com/office/officeart/2008/layout/LinedList"/>
    <dgm:cxn modelId="{AA06C59F-FC54-6546-9D32-DB17FC784751}" type="presParOf" srcId="{28A70AAB-F03A-D74F-A9B6-55C580659230}" destId="{B051CB53-8802-C943-AF9E-10389DAC6B5A}" srcOrd="1" destOrd="0" presId="urn:microsoft.com/office/officeart/2008/layout/LinedList"/>
    <dgm:cxn modelId="{90ACB578-079D-B640-9E4E-B2632215368A}" type="presParOf" srcId="{815B3A6C-0B0C-3244-9DBE-B2036F035636}" destId="{4B4AEF44-377B-B042-9343-741DC94D1B4F}" srcOrd="6" destOrd="0" presId="urn:microsoft.com/office/officeart/2008/layout/LinedList"/>
    <dgm:cxn modelId="{631A7D03-40D6-7B42-98CB-00623F252D04}" type="presParOf" srcId="{815B3A6C-0B0C-3244-9DBE-B2036F035636}" destId="{90FFA957-06F9-8642-B31C-0A4F3E880D59}" srcOrd="7" destOrd="0" presId="urn:microsoft.com/office/officeart/2008/layout/LinedList"/>
    <dgm:cxn modelId="{E043395D-CA9E-524C-ACA1-49B8286A3BE2}" type="presParOf" srcId="{90FFA957-06F9-8642-B31C-0A4F3E880D59}" destId="{1037BD4F-3861-CF47-A780-CE22147F7952}" srcOrd="0" destOrd="0" presId="urn:microsoft.com/office/officeart/2008/layout/LinedList"/>
    <dgm:cxn modelId="{DA541B5F-D974-F34B-B81D-CC0F0D8CF9E4}" type="presParOf" srcId="{90FFA957-06F9-8642-B31C-0A4F3E880D59}" destId="{51E929CB-BA6D-D34F-9466-093ECAC1327A}" srcOrd="1" destOrd="0" presId="urn:microsoft.com/office/officeart/2008/layout/Lin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C42B43-0336-40BB-815D-B9FF91670A9E}"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E0A1E380-556A-4539-8CC1-18154BF58E4D}">
      <dgm:prSet/>
      <dgm:spPr/>
      <dgm:t>
        <a:bodyPr/>
        <a:lstStyle/>
        <a:p>
          <a:r>
            <a:rPr lang="en-US"/>
            <a:t>Routine, systematic screening can successfully identify adults who are depressed and direct them to appropriate treatment </a:t>
          </a:r>
        </a:p>
      </dgm:t>
    </dgm:pt>
    <dgm:pt modelId="{00C71C6F-5619-46E5-9160-8A329D8FC225}" type="parTrans" cxnId="{F72DC6D2-836D-4780-A67A-183775DE558C}">
      <dgm:prSet/>
      <dgm:spPr/>
      <dgm:t>
        <a:bodyPr/>
        <a:lstStyle/>
        <a:p>
          <a:endParaRPr lang="en-US"/>
        </a:p>
      </dgm:t>
    </dgm:pt>
    <dgm:pt modelId="{A2643746-4074-4D82-8C7E-B3D772B1B96B}" type="sibTrans" cxnId="{F72DC6D2-836D-4780-A67A-183775DE558C}">
      <dgm:prSet/>
      <dgm:spPr/>
      <dgm:t>
        <a:bodyPr/>
        <a:lstStyle/>
        <a:p>
          <a:endParaRPr lang="en-US"/>
        </a:p>
      </dgm:t>
    </dgm:pt>
    <dgm:pt modelId="{7CD4E1B0-6471-4F8E-8C1F-0FD31BDD1C80}">
      <dgm:prSet/>
      <dgm:spPr/>
      <dgm:t>
        <a:bodyPr/>
        <a:lstStyle/>
        <a:p>
          <a:r>
            <a:rPr lang="en-US"/>
            <a:t>Routine screenings: depression screening tools are the Geriatric Depression Scale, the Center for Epidemiologic Studies Depression Scale, and the Patient Health Questionnaire. </a:t>
          </a:r>
        </a:p>
      </dgm:t>
    </dgm:pt>
    <dgm:pt modelId="{484F36A8-2B59-49D0-ACEE-CFED452B89D9}" type="parTrans" cxnId="{8C04E82D-0EE6-44A2-84B2-1CE75D2BCA87}">
      <dgm:prSet/>
      <dgm:spPr/>
      <dgm:t>
        <a:bodyPr/>
        <a:lstStyle/>
        <a:p>
          <a:endParaRPr lang="en-US"/>
        </a:p>
      </dgm:t>
    </dgm:pt>
    <dgm:pt modelId="{CAA7E6E8-BA41-4255-9556-D25C5A896C01}" type="sibTrans" cxnId="{8C04E82D-0EE6-44A2-84B2-1CE75D2BCA87}">
      <dgm:prSet/>
      <dgm:spPr/>
      <dgm:t>
        <a:bodyPr/>
        <a:lstStyle/>
        <a:p>
          <a:endParaRPr lang="en-US"/>
        </a:p>
      </dgm:t>
    </dgm:pt>
    <dgm:pt modelId="{2CACF86D-2D01-4205-B638-A95683815028}">
      <dgm:prSet/>
      <dgm:spPr/>
      <dgm:t>
        <a:bodyPr/>
        <a:lstStyle/>
        <a:p>
          <a:r>
            <a:rPr lang="en-US" dirty="0"/>
            <a:t>Reducing the stigma of elders having depression </a:t>
          </a:r>
        </a:p>
      </dgm:t>
    </dgm:pt>
    <dgm:pt modelId="{ED1AFBFC-6F56-42A2-B85D-F6947379A558}" type="parTrans" cxnId="{D57D5D9A-C1BD-47C8-B8AA-CBD4F04DA6C4}">
      <dgm:prSet/>
      <dgm:spPr/>
      <dgm:t>
        <a:bodyPr/>
        <a:lstStyle/>
        <a:p>
          <a:endParaRPr lang="en-US"/>
        </a:p>
      </dgm:t>
    </dgm:pt>
    <dgm:pt modelId="{3832B763-2043-49A3-B9BC-21E54072DF72}" type="sibTrans" cxnId="{D57D5D9A-C1BD-47C8-B8AA-CBD4F04DA6C4}">
      <dgm:prSet/>
      <dgm:spPr/>
      <dgm:t>
        <a:bodyPr/>
        <a:lstStyle/>
        <a:p>
          <a:endParaRPr lang="en-US"/>
        </a:p>
      </dgm:t>
    </dgm:pt>
    <dgm:pt modelId="{6C0663EC-316F-CC4C-A6F9-CF2F171B4F85}">
      <dgm:prSet/>
      <dgm:spPr/>
      <dgm:t>
        <a:bodyPr/>
        <a:lstStyle/>
        <a:p>
          <a:r>
            <a:rPr lang="en-US"/>
            <a:t>CBT a psychotherapy</a:t>
          </a:r>
          <a:endParaRPr lang="en-US" dirty="0"/>
        </a:p>
      </dgm:t>
    </dgm:pt>
    <dgm:pt modelId="{FDAECC52-57ED-EA45-9D51-41B89A5B6940}" type="parTrans" cxnId="{665A56FE-F421-F94D-BEE4-8D3E3C336D3C}">
      <dgm:prSet/>
      <dgm:spPr/>
      <dgm:t>
        <a:bodyPr/>
        <a:lstStyle/>
        <a:p>
          <a:endParaRPr lang="en-US"/>
        </a:p>
      </dgm:t>
    </dgm:pt>
    <dgm:pt modelId="{28BA53E0-3DE8-C94B-B2DF-6125D61E49EA}" type="sibTrans" cxnId="{665A56FE-F421-F94D-BEE4-8D3E3C336D3C}">
      <dgm:prSet/>
      <dgm:spPr/>
      <dgm:t>
        <a:bodyPr/>
        <a:lstStyle/>
        <a:p>
          <a:endParaRPr lang="en-US"/>
        </a:p>
      </dgm:t>
    </dgm:pt>
    <dgm:pt modelId="{8EAC7303-873A-BD42-A714-333BB5155134}" type="pres">
      <dgm:prSet presAssocID="{79C42B43-0336-40BB-815D-B9FF91670A9E}" presName="vert0" presStyleCnt="0">
        <dgm:presLayoutVars>
          <dgm:dir/>
          <dgm:animOne val="branch"/>
          <dgm:animLvl val="lvl"/>
        </dgm:presLayoutVars>
      </dgm:prSet>
      <dgm:spPr/>
    </dgm:pt>
    <dgm:pt modelId="{2E5D15AD-0E30-2B45-B8B3-72B81453D0D8}" type="pres">
      <dgm:prSet presAssocID="{E0A1E380-556A-4539-8CC1-18154BF58E4D}" presName="thickLine" presStyleLbl="alignNode1" presStyleIdx="0" presStyleCnt="4"/>
      <dgm:spPr/>
    </dgm:pt>
    <dgm:pt modelId="{94FB6188-2759-8944-8C38-18286ED3A91A}" type="pres">
      <dgm:prSet presAssocID="{E0A1E380-556A-4539-8CC1-18154BF58E4D}" presName="horz1" presStyleCnt="0"/>
      <dgm:spPr/>
    </dgm:pt>
    <dgm:pt modelId="{962C8CE9-0ACE-794B-96D7-0FE2B3A9ED24}" type="pres">
      <dgm:prSet presAssocID="{E0A1E380-556A-4539-8CC1-18154BF58E4D}" presName="tx1" presStyleLbl="revTx" presStyleIdx="0" presStyleCnt="4"/>
      <dgm:spPr/>
    </dgm:pt>
    <dgm:pt modelId="{17648E26-4D23-9F41-A998-7E39469E4D8D}" type="pres">
      <dgm:prSet presAssocID="{E0A1E380-556A-4539-8CC1-18154BF58E4D}" presName="vert1" presStyleCnt="0"/>
      <dgm:spPr/>
    </dgm:pt>
    <dgm:pt modelId="{CB4FCBA0-4A63-0745-BA8A-334A5C8AFCBE}" type="pres">
      <dgm:prSet presAssocID="{7CD4E1B0-6471-4F8E-8C1F-0FD31BDD1C80}" presName="thickLine" presStyleLbl="alignNode1" presStyleIdx="1" presStyleCnt="4"/>
      <dgm:spPr/>
    </dgm:pt>
    <dgm:pt modelId="{7E9A7D9A-23A9-8B44-9577-436CEF0B1C44}" type="pres">
      <dgm:prSet presAssocID="{7CD4E1B0-6471-4F8E-8C1F-0FD31BDD1C80}" presName="horz1" presStyleCnt="0"/>
      <dgm:spPr/>
    </dgm:pt>
    <dgm:pt modelId="{595439CB-96C6-7945-A614-FD7F88A30C51}" type="pres">
      <dgm:prSet presAssocID="{7CD4E1B0-6471-4F8E-8C1F-0FD31BDD1C80}" presName="tx1" presStyleLbl="revTx" presStyleIdx="1" presStyleCnt="4"/>
      <dgm:spPr/>
    </dgm:pt>
    <dgm:pt modelId="{EAEDF9A2-EA85-E548-B594-D892B395B7CD}" type="pres">
      <dgm:prSet presAssocID="{7CD4E1B0-6471-4F8E-8C1F-0FD31BDD1C80}" presName="vert1" presStyleCnt="0"/>
      <dgm:spPr/>
    </dgm:pt>
    <dgm:pt modelId="{D93B8178-6E40-0D4C-9C43-937AE116FDC9}" type="pres">
      <dgm:prSet presAssocID="{2CACF86D-2D01-4205-B638-A95683815028}" presName="thickLine" presStyleLbl="alignNode1" presStyleIdx="2" presStyleCnt="4"/>
      <dgm:spPr/>
    </dgm:pt>
    <dgm:pt modelId="{DBCAC691-44E7-4D42-9195-6CF1812B16DF}" type="pres">
      <dgm:prSet presAssocID="{2CACF86D-2D01-4205-B638-A95683815028}" presName="horz1" presStyleCnt="0"/>
      <dgm:spPr/>
    </dgm:pt>
    <dgm:pt modelId="{D5EB6E6C-E42F-6641-AA76-7762F5E7C9DF}" type="pres">
      <dgm:prSet presAssocID="{2CACF86D-2D01-4205-B638-A95683815028}" presName="tx1" presStyleLbl="revTx" presStyleIdx="2" presStyleCnt="4"/>
      <dgm:spPr/>
    </dgm:pt>
    <dgm:pt modelId="{07C8C6E7-ED73-AB4A-AF5D-D85E23B94EDA}" type="pres">
      <dgm:prSet presAssocID="{2CACF86D-2D01-4205-B638-A95683815028}" presName="vert1" presStyleCnt="0"/>
      <dgm:spPr/>
    </dgm:pt>
    <dgm:pt modelId="{47DBBFC1-C936-AF45-8B73-06676938EEE2}" type="pres">
      <dgm:prSet presAssocID="{6C0663EC-316F-CC4C-A6F9-CF2F171B4F85}" presName="thickLine" presStyleLbl="alignNode1" presStyleIdx="3" presStyleCnt="4"/>
      <dgm:spPr/>
    </dgm:pt>
    <dgm:pt modelId="{0CD9C76C-F3EB-704D-B9EA-01DA1A7D93A5}" type="pres">
      <dgm:prSet presAssocID="{6C0663EC-316F-CC4C-A6F9-CF2F171B4F85}" presName="horz1" presStyleCnt="0"/>
      <dgm:spPr/>
    </dgm:pt>
    <dgm:pt modelId="{BA1D4FD8-E3F8-CD48-9DEA-E8C357CB3003}" type="pres">
      <dgm:prSet presAssocID="{6C0663EC-316F-CC4C-A6F9-CF2F171B4F85}" presName="tx1" presStyleLbl="revTx" presStyleIdx="3" presStyleCnt="4"/>
      <dgm:spPr/>
    </dgm:pt>
    <dgm:pt modelId="{D88D840A-24BA-7E42-8400-24F8684032A4}" type="pres">
      <dgm:prSet presAssocID="{6C0663EC-316F-CC4C-A6F9-CF2F171B4F85}" presName="vert1" presStyleCnt="0"/>
      <dgm:spPr/>
    </dgm:pt>
  </dgm:ptLst>
  <dgm:cxnLst>
    <dgm:cxn modelId="{FBC48214-A707-6B43-963D-B5A7CA08F9AE}" type="presOf" srcId="{7CD4E1B0-6471-4F8E-8C1F-0FD31BDD1C80}" destId="{595439CB-96C6-7945-A614-FD7F88A30C51}" srcOrd="0" destOrd="0" presId="urn:microsoft.com/office/officeart/2008/layout/LinedList"/>
    <dgm:cxn modelId="{8C04E82D-0EE6-44A2-84B2-1CE75D2BCA87}" srcId="{79C42B43-0336-40BB-815D-B9FF91670A9E}" destId="{7CD4E1B0-6471-4F8E-8C1F-0FD31BDD1C80}" srcOrd="1" destOrd="0" parTransId="{484F36A8-2B59-49D0-ACEE-CFED452B89D9}" sibTransId="{CAA7E6E8-BA41-4255-9556-D25C5A896C01}"/>
    <dgm:cxn modelId="{49BE2F32-49F8-CC49-88A5-95A5271C8070}" type="presOf" srcId="{79C42B43-0336-40BB-815D-B9FF91670A9E}" destId="{8EAC7303-873A-BD42-A714-333BB5155134}" srcOrd="0" destOrd="0" presId="urn:microsoft.com/office/officeart/2008/layout/LinedList"/>
    <dgm:cxn modelId="{037E2545-BB99-8743-B1F0-D0C043E997F9}" type="presOf" srcId="{E0A1E380-556A-4539-8CC1-18154BF58E4D}" destId="{962C8CE9-0ACE-794B-96D7-0FE2B3A9ED24}" srcOrd="0" destOrd="0" presId="urn:microsoft.com/office/officeart/2008/layout/LinedList"/>
    <dgm:cxn modelId="{D57D5D9A-C1BD-47C8-B8AA-CBD4F04DA6C4}" srcId="{79C42B43-0336-40BB-815D-B9FF91670A9E}" destId="{2CACF86D-2D01-4205-B638-A95683815028}" srcOrd="2" destOrd="0" parTransId="{ED1AFBFC-6F56-42A2-B85D-F6947379A558}" sibTransId="{3832B763-2043-49A3-B9BC-21E54072DF72}"/>
    <dgm:cxn modelId="{E61CDB9C-0125-0A49-8069-850EA0A5B080}" type="presOf" srcId="{6C0663EC-316F-CC4C-A6F9-CF2F171B4F85}" destId="{BA1D4FD8-E3F8-CD48-9DEA-E8C357CB3003}" srcOrd="0" destOrd="0" presId="urn:microsoft.com/office/officeart/2008/layout/LinedList"/>
    <dgm:cxn modelId="{F506E3CC-C8F4-E541-B3DF-3356FE83E9D3}" type="presOf" srcId="{2CACF86D-2D01-4205-B638-A95683815028}" destId="{D5EB6E6C-E42F-6641-AA76-7762F5E7C9DF}" srcOrd="0" destOrd="0" presId="urn:microsoft.com/office/officeart/2008/layout/LinedList"/>
    <dgm:cxn modelId="{F72DC6D2-836D-4780-A67A-183775DE558C}" srcId="{79C42B43-0336-40BB-815D-B9FF91670A9E}" destId="{E0A1E380-556A-4539-8CC1-18154BF58E4D}" srcOrd="0" destOrd="0" parTransId="{00C71C6F-5619-46E5-9160-8A329D8FC225}" sibTransId="{A2643746-4074-4D82-8C7E-B3D772B1B96B}"/>
    <dgm:cxn modelId="{665A56FE-F421-F94D-BEE4-8D3E3C336D3C}" srcId="{79C42B43-0336-40BB-815D-B9FF91670A9E}" destId="{6C0663EC-316F-CC4C-A6F9-CF2F171B4F85}" srcOrd="3" destOrd="0" parTransId="{FDAECC52-57ED-EA45-9D51-41B89A5B6940}" sibTransId="{28BA53E0-3DE8-C94B-B2DF-6125D61E49EA}"/>
    <dgm:cxn modelId="{5C13CA58-C685-174F-96B6-25A38B015801}" type="presParOf" srcId="{8EAC7303-873A-BD42-A714-333BB5155134}" destId="{2E5D15AD-0E30-2B45-B8B3-72B81453D0D8}" srcOrd="0" destOrd="0" presId="urn:microsoft.com/office/officeart/2008/layout/LinedList"/>
    <dgm:cxn modelId="{54DD630C-2584-8244-9F84-8765DB3893E1}" type="presParOf" srcId="{8EAC7303-873A-BD42-A714-333BB5155134}" destId="{94FB6188-2759-8944-8C38-18286ED3A91A}" srcOrd="1" destOrd="0" presId="urn:microsoft.com/office/officeart/2008/layout/LinedList"/>
    <dgm:cxn modelId="{AB10D5A3-913B-9E47-B2A8-15C5C8FA8DE2}" type="presParOf" srcId="{94FB6188-2759-8944-8C38-18286ED3A91A}" destId="{962C8CE9-0ACE-794B-96D7-0FE2B3A9ED24}" srcOrd="0" destOrd="0" presId="urn:microsoft.com/office/officeart/2008/layout/LinedList"/>
    <dgm:cxn modelId="{32519015-2B9A-4E4E-8F05-59EA0CDC8FCD}" type="presParOf" srcId="{94FB6188-2759-8944-8C38-18286ED3A91A}" destId="{17648E26-4D23-9F41-A998-7E39469E4D8D}" srcOrd="1" destOrd="0" presId="urn:microsoft.com/office/officeart/2008/layout/LinedList"/>
    <dgm:cxn modelId="{6E4F6A3B-7438-BD41-A9AF-805FB692208F}" type="presParOf" srcId="{8EAC7303-873A-BD42-A714-333BB5155134}" destId="{CB4FCBA0-4A63-0745-BA8A-334A5C8AFCBE}" srcOrd="2" destOrd="0" presId="urn:microsoft.com/office/officeart/2008/layout/LinedList"/>
    <dgm:cxn modelId="{8752E266-5DD4-C540-BA27-28B040DC0634}" type="presParOf" srcId="{8EAC7303-873A-BD42-A714-333BB5155134}" destId="{7E9A7D9A-23A9-8B44-9577-436CEF0B1C44}" srcOrd="3" destOrd="0" presId="urn:microsoft.com/office/officeart/2008/layout/LinedList"/>
    <dgm:cxn modelId="{BAAD049B-829A-BF42-B27A-3E8DB7704E75}" type="presParOf" srcId="{7E9A7D9A-23A9-8B44-9577-436CEF0B1C44}" destId="{595439CB-96C6-7945-A614-FD7F88A30C51}" srcOrd="0" destOrd="0" presId="urn:microsoft.com/office/officeart/2008/layout/LinedList"/>
    <dgm:cxn modelId="{5B185800-7526-2443-A711-6B2E9D02366F}" type="presParOf" srcId="{7E9A7D9A-23A9-8B44-9577-436CEF0B1C44}" destId="{EAEDF9A2-EA85-E548-B594-D892B395B7CD}" srcOrd="1" destOrd="0" presId="urn:microsoft.com/office/officeart/2008/layout/LinedList"/>
    <dgm:cxn modelId="{062E9E1C-0A3E-CB47-AE0B-5C03152F5C66}" type="presParOf" srcId="{8EAC7303-873A-BD42-A714-333BB5155134}" destId="{D93B8178-6E40-0D4C-9C43-937AE116FDC9}" srcOrd="4" destOrd="0" presId="urn:microsoft.com/office/officeart/2008/layout/LinedList"/>
    <dgm:cxn modelId="{B19C0F88-8681-094C-84E1-82CED61BA7D0}" type="presParOf" srcId="{8EAC7303-873A-BD42-A714-333BB5155134}" destId="{DBCAC691-44E7-4D42-9195-6CF1812B16DF}" srcOrd="5" destOrd="0" presId="urn:microsoft.com/office/officeart/2008/layout/LinedList"/>
    <dgm:cxn modelId="{10C0366F-8253-C748-BADB-CA370CB2CA83}" type="presParOf" srcId="{DBCAC691-44E7-4D42-9195-6CF1812B16DF}" destId="{D5EB6E6C-E42F-6641-AA76-7762F5E7C9DF}" srcOrd="0" destOrd="0" presId="urn:microsoft.com/office/officeart/2008/layout/LinedList"/>
    <dgm:cxn modelId="{387E4D24-33B1-E342-B530-B80BDB2A84B0}" type="presParOf" srcId="{DBCAC691-44E7-4D42-9195-6CF1812B16DF}" destId="{07C8C6E7-ED73-AB4A-AF5D-D85E23B94EDA}" srcOrd="1" destOrd="0" presId="urn:microsoft.com/office/officeart/2008/layout/LinedList"/>
    <dgm:cxn modelId="{3432F0D6-B7F6-5A4E-BD2B-77BE16F59102}" type="presParOf" srcId="{8EAC7303-873A-BD42-A714-333BB5155134}" destId="{47DBBFC1-C936-AF45-8B73-06676938EEE2}" srcOrd="6" destOrd="0" presId="urn:microsoft.com/office/officeart/2008/layout/LinedList"/>
    <dgm:cxn modelId="{D917CAA0-4ECF-9E43-93B7-B7CCD02BB023}" type="presParOf" srcId="{8EAC7303-873A-BD42-A714-333BB5155134}" destId="{0CD9C76C-F3EB-704D-B9EA-01DA1A7D93A5}" srcOrd="7" destOrd="0" presId="urn:microsoft.com/office/officeart/2008/layout/LinedList"/>
    <dgm:cxn modelId="{69B50B48-50A0-634C-BD3D-F02A0F83EC57}" type="presParOf" srcId="{0CD9C76C-F3EB-704D-B9EA-01DA1A7D93A5}" destId="{BA1D4FD8-E3F8-CD48-9DEA-E8C357CB3003}" srcOrd="0" destOrd="0" presId="urn:microsoft.com/office/officeart/2008/layout/LinedList"/>
    <dgm:cxn modelId="{9B1F2E04-D9B3-884F-BD93-468FCB672A11}" type="presParOf" srcId="{0CD9C76C-F3EB-704D-B9EA-01DA1A7D93A5}" destId="{D88D840A-24BA-7E42-8400-24F8684032A4}"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DEB663-69FB-439F-9927-50E05E25E469}"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52FAFF48-5FB6-4EBB-85FF-795A42BDF34A}">
      <dgm:prSet/>
      <dgm:spPr/>
      <dgm:t>
        <a:bodyPr/>
        <a:lstStyle/>
        <a:p>
          <a:r>
            <a:rPr lang="en-US"/>
            <a:t>Depression is also considered a public health problem among the elderly</a:t>
          </a:r>
        </a:p>
      </dgm:t>
    </dgm:pt>
    <dgm:pt modelId="{B53A26A3-9837-4739-9467-BD495835BA34}" type="parTrans" cxnId="{108E6DDD-8FA4-4074-AD4B-5737CFBC7D6D}">
      <dgm:prSet/>
      <dgm:spPr/>
      <dgm:t>
        <a:bodyPr/>
        <a:lstStyle/>
        <a:p>
          <a:endParaRPr lang="en-US"/>
        </a:p>
      </dgm:t>
    </dgm:pt>
    <dgm:pt modelId="{AB329D45-6866-4A62-B7DB-70820A84B722}" type="sibTrans" cxnId="{108E6DDD-8FA4-4074-AD4B-5737CFBC7D6D}">
      <dgm:prSet/>
      <dgm:spPr/>
      <dgm:t>
        <a:bodyPr/>
        <a:lstStyle/>
        <a:p>
          <a:endParaRPr lang="en-US"/>
        </a:p>
      </dgm:t>
    </dgm:pt>
    <dgm:pt modelId="{B6BF79B0-9C82-49D0-94A1-FD86EC4DDF6C}">
      <dgm:prSet/>
      <dgm:spPr/>
      <dgm:t>
        <a:bodyPr/>
        <a:lstStyle/>
        <a:p>
          <a:r>
            <a:rPr lang="en-US" dirty="0"/>
            <a:t>Primary care physicians nor specialists do not acknowledge the depression among elders so similar  to the U.S.</a:t>
          </a:r>
        </a:p>
      </dgm:t>
    </dgm:pt>
    <dgm:pt modelId="{692BB5C4-D0D5-4F74-90E9-C6C52818A3B3}" type="parTrans" cxnId="{B3956907-5C4E-4CA8-99B7-735C1E4487DF}">
      <dgm:prSet/>
      <dgm:spPr/>
      <dgm:t>
        <a:bodyPr/>
        <a:lstStyle/>
        <a:p>
          <a:endParaRPr lang="en-US"/>
        </a:p>
      </dgm:t>
    </dgm:pt>
    <dgm:pt modelId="{17DEF0B6-636E-4D56-9F6F-2D3C6B38E1F6}" type="sibTrans" cxnId="{B3956907-5C4E-4CA8-99B7-735C1E4487DF}">
      <dgm:prSet/>
      <dgm:spPr/>
      <dgm:t>
        <a:bodyPr/>
        <a:lstStyle/>
        <a:p>
          <a:endParaRPr lang="en-US"/>
        </a:p>
      </dgm:t>
    </dgm:pt>
    <dgm:pt modelId="{30ABAEBE-D19F-45BE-A34B-8D4E086FBC53}">
      <dgm:prSet/>
      <dgm:spPr/>
      <dgm:t>
        <a:bodyPr/>
        <a:lstStyle/>
        <a:p>
          <a:r>
            <a:rPr lang="en-US"/>
            <a:t>More screening for depression is necessary </a:t>
          </a:r>
        </a:p>
      </dgm:t>
    </dgm:pt>
    <dgm:pt modelId="{80D43F17-E6C0-40FE-8424-D07B2709BFA2}" type="parTrans" cxnId="{11C81957-33C1-40C0-9266-EA009492E9B4}">
      <dgm:prSet/>
      <dgm:spPr/>
      <dgm:t>
        <a:bodyPr/>
        <a:lstStyle/>
        <a:p>
          <a:endParaRPr lang="en-US"/>
        </a:p>
      </dgm:t>
    </dgm:pt>
    <dgm:pt modelId="{D34448C8-C56A-4599-AFF9-1B244426E598}" type="sibTrans" cxnId="{11C81957-33C1-40C0-9266-EA009492E9B4}">
      <dgm:prSet/>
      <dgm:spPr/>
      <dgm:t>
        <a:bodyPr/>
        <a:lstStyle/>
        <a:p>
          <a:endParaRPr lang="en-US"/>
        </a:p>
      </dgm:t>
    </dgm:pt>
    <dgm:pt modelId="{9A38DEB4-4CBA-4137-82B2-CCEA31E05779}">
      <dgm:prSet/>
      <dgm:spPr/>
      <dgm:t>
        <a:bodyPr/>
        <a:lstStyle/>
        <a:p>
          <a:r>
            <a:rPr lang="en-US"/>
            <a:t>Like wise to the U.S. loneliness and social isolation are linked with higher rates of depression in the elderly</a:t>
          </a:r>
        </a:p>
      </dgm:t>
    </dgm:pt>
    <dgm:pt modelId="{CB50F95E-5CC0-408B-A530-3C5326CDC3BD}" type="parTrans" cxnId="{8E2E4296-C71F-4D8D-8B7E-EC3D9F11AF3E}">
      <dgm:prSet/>
      <dgm:spPr/>
      <dgm:t>
        <a:bodyPr/>
        <a:lstStyle/>
        <a:p>
          <a:endParaRPr lang="en-US"/>
        </a:p>
      </dgm:t>
    </dgm:pt>
    <dgm:pt modelId="{A5EB5ABF-E889-4AFD-8BA8-9F353CF7D495}" type="sibTrans" cxnId="{8E2E4296-C71F-4D8D-8B7E-EC3D9F11AF3E}">
      <dgm:prSet/>
      <dgm:spPr/>
      <dgm:t>
        <a:bodyPr/>
        <a:lstStyle/>
        <a:p>
          <a:endParaRPr lang="en-US"/>
        </a:p>
      </dgm:t>
    </dgm:pt>
    <dgm:pt modelId="{75E0EEEF-C98F-124A-B173-1E6D40F3AE0E}" type="pres">
      <dgm:prSet presAssocID="{25DEB663-69FB-439F-9927-50E05E25E469}" presName="linear" presStyleCnt="0">
        <dgm:presLayoutVars>
          <dgm:animLvl val="lvl"/>
          <dgm:resizeHandles val="exact"/>
        </dgm:presLayoutVars>
      </dgm:prSet>
      <dgm:spPr/>
    </dgm:pt>
    <dgm:pt modelId="{19A2D11F-C863-F745-956C-ABEBE94CEC39}" type="pres">
      <dgm:prSet presAssocID="{52FAFF48-5FB6-4EBB-85FF-795A42BDF34A}" presName="parentText" presStyleLbl="node1" presStyleIdx="0" presStyleCnt="4">
        <dgm:presLayoutVars>
          <dgm:chMax val="0"/>
          <dgm:bulletEnabled val="1"/>
        </dgm:presLayoutVars>
      </dgm:prSet>
      <dgm:spPr/>
    </dgm:pt>
    <dgm:pt modelId="{C6CDF95B-4542-A94A-BF42-2360424AA73C}" type="pres">
      <dgm:prSet presAssocID="{AB329D45-6866-4A62-B7DB-70820A84B722}" presName="spacer" presStyleCnt="0"/>
      <dgm:spPr/>
    </dgm:pt>
    <dgm:pt modelId="{B790C34A-37CC-BF4C-B081-B719DD0E5E0D}" type="pres">
      <dgm:prSet presAssocID="{B6BF79B0-9C82-49D0-94A1-FD86EC4DDF6C}" presName="parentText" presStyleLbl="node1" presStyleIdx="1" presStyleCnt="4">
        <dgm:presLayoutVars>
          <dgm:chMax val="0"/>
          <dgm:bulletEnabled val="1"/>
        </dgm:presLayoutVars>
      </dgm:prSet>
      <dgm:spPr/>
    </dgm:pt>
    <dgm:pt modelId="{A4789C02-D3F2-8C4E-B0EB-46427556CE64}" type="pres">
      <dgm:prSet presAssocID="{17DEF0B6-636E-4D56-9F6F-2D3C6B38E1F6}" presName="spacer" presStyleCnt="0"/>
      <dgm:spPr/>
    </dgm:pt>
    <dgm:pt modelId="{468DE60B-F88D-FD43-AF12-B359373072D2}" type="pres">
      <dgm:prSet presAssocID="{30ABAEBE-D19F-45BE-A34B-8D4E086FBC53}" presName="parentText" presStyleLbl="node1" presStyleIdx="2" presStyleCnt="4">
        <dgm:presLayoutVars>
          <dgm:chMax val="0"/>
          <dgm:bulletEnabled val="1"/>
        </dgm:presLayoutVars>
      </dgm:prSet>
      <dgm:spPr/>
    </dgm:pt>
    <dgm:pt modelId="{EEBF0701-B02D-F24B-8EDC-8F81A74BFBB8}" type="pres">
      <dgm:prSet presAssocID="{D34448C8-C56A-4599-AFF9-1B244426E598}" presName="spacer" presStyleCnt="0"/>
      <dgm:spPr/>
    </dgm:pt>
    <dgm:pt modelId="{203E2FE2-6A61-E147-BF99-8A0D45D60EF6}" type="pres">
      <dgm:prSet presAssocID="{9A38DEB4-4CBA-4137-82B2-CCEA31E05779}" presName="parentText" presStyleLbl="node1" presStyleIdx="3" presStyleCnt="4">
        <dgm:presLayoutVars>
          <dgm:chMax val="0"/>
          <dgm:bulletEnabled val="1"/>
        </dgm:presLayoutVars>
      </dgm:prSet>
      <dgm:spPr/>
    </dgm:pt>
  </dgm:ptLst>
  <dgm:cxnLst>
    <dgm:cxn modelId="{04359701-1131-924A-86DD-6E8582198DC3}" type="presOf" srcId="{52FAFF48-5FB6-4EBB-85FF-795A42BDF34A}" destId="{19A2D11F-C863-F745-956C-ABEBE94CEC39}" srcOrd="0" destOrd="0" presId="urn:microsoft.com/office/officeart/2005/8/layout/vList2"/>
    <dgm:cxn modelId="{B3956907-5C4E-4CA8-99B7-735C1E4487DF}" srcId="{25DEB663-69FB-439F-9927-50E05E25E469}" destId="{B6BF79B0-9C82-49D0-94A1-FD86EC4DDF6C}" srcOrd="1" destOrd="0" parTransId="{692BB5C4-D0D5-4F74-90E9-C6C52818A3B3}" sibTransId="{17DEF0B6-636E-4D56-9F6F-2D3C6B38E1F6}"/>
    <dgm:cxn modelId="{0B76EC17-CBBA-C141-8CCA-D7A32DC306FE}" type="presOf" srcId="{9A38DEB4-4CBA-4137-82B2-CCEA31E05779}" destId="{203E2FE2-6A61-E147-BF99-8A0D45D60EF6}" srcOrd="0" destOrd="0" presId="urn:microsoft.com/office/officeart/2005/8/layout/vList2"/>
    <dgm:cxn modelId="{05D23D21-1BA2-644A-8569-8F09768A73DF}" type="presOf" srcId="{30ABAEBE-D19F-45BE-A34B-8D4E086FBC53}" destId="{468DE60B-F88D-FD43-AF12-B359373072D2}" srcOrd="0" destOrd="0" presId="urn:microsoft.com/office/officeart/2005/8/layout/vList2"/>
    <dgm:cxn modelId="{F4D8334F-E7E5-DE4E-86D4-64326E56943B}" type="presOf" srcId="{25DEB663-69FB-439F-9927-50E05E25E469}" destId="{75E0EEEF-C98F-124A-B173-1E6D40F3AE0E}" srcOrd="0" destOrd="0" presId="urn:microsoft.com/office/officeart/2005/8/layout/vList2"/>
    <dgm:cxn modelId="{11C81957-33C1-40C0-9266-EA009492E9B4}" srcId="{25DEB663-69FB-439F-9927-50E05E25E469}" destId="{30ABAEBE-D19F-45BE-A34B-8D4E086FBC53}" srcOrd="2" destOrd="0" parTransId="{80D43F17-E6C0-40FE-8424-D07B2709BFA2}" sibTransId="{D34448C8-C56A-4599-AFF9-1B244426E598}"/>
    <dgm:cxn modelId="{C546B377-D99F-8748-A2B1-F21819F7FC7F}" type="presOf" srcId="{B6BF79B0-9C82-49D0-94A1-FD86EC4DDF6C}" destId="{B790C34A-37CC-BF4C-B081-B719DD0E5E0D}" srcOrd="0" destOrd="0" presId="urn:microsoft.com/office/officeart/2005/8/layout/vList2"/>
    <dgm:cxn modelId="{8E2E4296-C71F-4D8D-8B7E-EC3D9F11AF3E}" srcId="{25DEB663-69FB-439F-9927-50E05E25E469}" destId="{9A38DEB4-4CBA-4137-82B2-CCEA31E05779}" srcOrd="3" destOrd="0" parTransId="{CB50F95E-5CC0-408B-A530-3C5326CDC3BD}" sibTransId="{A5EB5ABF-E889-4AFD-8BA8-9F353CF7D495}"/>
    <dgm:cxn modelId="{108E6DDD-8FA4-4074-AD4B-5737CFBC7D6D}" srcId="{25DEB663-69FB-439F-9927-50E05E25E469}" destId="{52FAFF48-5FB6-4EBB-85FF-795A42BDF34A}" srcOrd="0" destOrd="0" parTransId="{B53A26A3-9837-4739-9467-BD495835BA34}" sibTransId="{AB329D45-6866-4A62-B7DB-70820A84B722}"/>
    <dgm:cxn modelId="{5D9070AA-E88C-1E4A-9F9D-CA56B5407022}" type="presParOf" srcId="{75E0EEEF-C98F-124A-B173-1E6D40F3AE0E}" destId="{19A2D11F-C863-F745-956C-ABEBE94CEC39}" srcOrd="0" destOrd="0" presId="urn:microsoft.com/office/officeart/2005/8/layout/vList2"/>
    <dgm:cxn modelId="{B43EF803-6486-EB45-A568-5524C94E2A49}" type="presParOf" srcId="{75E0EEEF-C98F-124A-B173-1E6D40F3AE0E}" destId="{C6CDF95B-4542-A94A-BF42-2360424AA73C}" srcOrd="1" destOrd="0" presId="urn:microsoft.com/office/officeart/2005/8/layout/vList2"/>
    <dgm:cxn modelId="{87623AF1-9240-C648-BA1F-C201EB3659FB}" type="presParOf" srcId="{75E0EEEF-C98F-124A-B173-1E6D40F3AE0E}" destId="{B790C34A-37CC-BF4C-B081-B719DD0E5E0D}" srcOrd="2" destOrd="0" presId="urn:microsoft.com/office/officeart/2005/8/layout/vList2"/>
    <dgm:cxn modelId="{ADA5100D-2D46-7F42-8D88-01A41B1D0FFD}" type="presParOf" srcId="{75E0EEEF-C98F-124A-B173-1E6D40F3AE0E}" destId="{A4789C02-D3F2-8C4E-B0EB-46427556CE64}" srcOrd="3" destOrd="0" presId="urn:microsoft.com/office/officeart/2005/8/layout/vList2"/>
    <dgm:cxn modelId="{25A0D838-268B-8344-81CF-A773F3EA78EA}" type="presParOf" srcId="{75E0EEEF-C98F-124A-B173-1E6D40F3AE0E}" destId="{468DE60B-F88D-FD43-AF12-B359373072D2}" srcOrd="4" destOrd="0" presId="urn:microsoft.com/office/officeart/2005/8/layout/vList2"/>
    <dgm:cxn modelId="{52CD689D-BAFA-4248-A8DA-BA5B9AAF1890}" type="presParOf" srcId="{75E0EEEF-C98F-124A-B173-1E6D40F3AE0E}" destId="{EEBF0701-B02D-F24B-8EDC-8F81A74BFBB8}" srcOrd="5" destOrd="0" presId="urn:microsoft.com/office/officeart/2005/8/layout/vList2"/>
    <dgm:cxn modelId="{7BBCF6D1-1ACD-6244-AFD4-0E7A1C71C3F2}" type="presParOf" srcId="{75E0EEEF-C98F-124A-B173-1E6D40F3AE0E}" destId="{203E2FE2-6A61-E147-BF99-8A0D45D60EF6}"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3D6449-4074-4F31-A449-471B257C19FB}"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2BE54AD1-F8D5-4468-B150-28F0B426583F}">
      <dgm:prSet/>
      <dgm:spPr/>
      <dgm:t>
        <a:bodyPr/>
        <a:lstStyle/>
        <a:p>
          <a:r>
            <a:rPr lang="en-US" dirty="0" err="1"/>
            <a:t>Agüera</a:t>
          </a:r>
          <a:r>
            <a:rPr lang="en-US" dirty="0"/>
            <a:t>-Ortiz, L., </a:t>
          </a:r>
          <a:r>
            <a:rPr lang="en-US" dirty="0" err="1"/>
            <a:t>Claver</a:t>
          </a:r>
          <a:r>
            <a:rPr lang="en-US" dirty="0"/>
            <a:t>-Martín, M., Franco-Fernández, M., López-Álvarez, J., Martín-Carrasco, M., Ramos-García, M., &amp; Sánchez-Pérez, M. (2020, May 20). Depression in the ELDERLY. consensus statement of the SPANISH Psychogeriatric Association. Retrieved April 17, 2021, from https://</a:t>
          </a:r>
          <a:r>
            <a:rPr lang="en-US" dirty="0" err="1"/>
            <a:t>www.ncbi.nlm.nih.gov</a:t>
          </a:r>
          <a:r>
            <a:rPr lang="en-US" dirty="0"/>
            <a:t>/</a:t>
          </a:r>
          <a:r>
            <a:rPr lang="en-US" dirty="0" err="1"/>
            <a:t>pmc</a:t>
          </a:r>
          <a:r>
            <a:rPr lang="en-US" dirty="0"/>
            <a:t>/articles/PMC7251154/</a:t>
          </a:r>
        </a:p>
      </dgm:t>
    </dgm:pt>
    <dgm:pt modelId="{FF26158C-7FC6-4AF7-B1EB-DE1C1B44962D}" type="parTrans" cxnId="{B430E59D-9FFD-490B-8FF5-2BADFC72A8A8}">
      <dgm:prSet/>
      <dgm:spPr/>
      <dgm:t>
        <a:bodyPr/>
        <a:lstStyle/>
        <a:p>
          <a:endParaRPr lang="en-US"/>
        </a:p>
      </dgm:t>
    </dgm:pt>
    <dgm:pt modelId="{1B6CCC9F-1152-4105-B6BB-0F84F1F8356F}" type="sibTrans" cxnId="{B430E59D-9FFD-490B-8FF5-2BADFC72A8A8}">
      <dgm:prSet/>
      <dgm:spPr/>
      <dgm:t>
        <a:bodyPr/>
        <a:lstStyle/>
        <a:p>
          <a:endParaRPr lang="en-US"/>
        </a:p>
      </dgm:t>
    </dgm:pt>
    <dgm:pt modelId="{91A89CF0-9D30-4C43-AD6C-464F684AAB44}">
      <dgm:prSet/>
      <dgm:spPr/>
      <dgm:t>
        <a:bodyPr/>
        <a:lstStyle/>
        <a:p>
          <a:r>
            <a:rPr lang="en-US" dirty="0"/>
            <a:t>Brown, G. K., Brown, L. M., </a:t>
          </a:r>
          <a:r>
            <a:rPr lang="en-US" dirty="0" err="1"/>
            <a:t>Bhar</a:t>
          </a:r>
          <a:r>
            <a:rPr lang="en-US" dirty="0"/>
            <a:t>, S. S., &amp; Beck, A. T. (2008). Cognitive therapy for suicidal older adults. In D. Gallagher-Thompson, A. M. Steffen, &amp; L. W. Thompson (Eds.), Handbook of behavioral and cognitive therapies with older adults. (pp. 135-150). Springer Science + Business Media. </a:t>
          </a:r>
          <a:r>
            <a:rPr lang="en-US" dirty="0">
              <a:hlinkClick xmlns:r="http://schemas.openxmlformats.org/officeDocument/2006/relationships" r:id="rId1"/>
            </a:rPr>
            <a:t>http://dx.doi.org.proxy.uwec.edu/10.1007/978-0-387-72007-4_9</a:t>
          </a:r>
          <a:endParaRPr lang="en-US" dirty="0"/>
        </a:p>
      </dgm:t>
    </dgm:pt>
    <dgm:pt modelId="{8192AB3C-A738-42F0-881C-897CEE418F19}" type="parTrans" cxnId="{93593201-3B00-4262-9305-CB02DD6D4B80}">
      <dgm:prSet/>
      <dgm:spPr/>
      <dgm:t>
        <a:bodyPr/>
        <a:lstStyle/>
        <a:p>
          <a:endParaRPr lang="en-US"/>
        </a:p>
      </dgm:t>
    </dgm:pt>
    <dgm:pt modelId="{0CCD7F12-2B5F-431F-AEFC-F57FD0E6BE9C}" type="sibTrans" cxnId="{93593201-3B00-4262-9305-CB02DD6D4B80}">
      <dgm:prSet/>
      <dgm:spPr/>
      <dgm:t>
        <a:bodyPr/>
        <a:lstStyle/>
        <a:p>
          <a:endParaRPr lang="en-US"/>
        </a:p>
      </dgm:t>
    </dgm:pt>
    <dgm:pt modelId="{493B392D-9894-4398-9331-0B22D45A9FEF}">
      <dgm:prSet/>
      <dgm:spPr/>
      <dgm:t>
        <a:bodyPr/>
        <a:lstStyle/>
        <a:p>
          <a:r>
            <a:rPr lang="en-US" dirty="0" err="1"/>
            <a:t>Casarella</a:t>
          </a:r>
          <a:r>
            <a:rPr lang="en-US" dirty="0"/>
            <a:t>, J. (2008, June 13). Depression in Older Adults. WebMD. </a:t>
          </a:r>
          <a:r>
            <a:rPr lang="en-US" dirty="0">
              <a:hlinkClick xmlns:r="http://schemas.openxmlformats.org/officeDocument/2006/relationships" r:id="rId2"/>
            </a:rPr>
            <a:t>https://www.webmd.com/depression/guide/depression-elderly</a:t>
          </a:r>
          <a:endParaRPr lang="en-US" dirty="0"/>
        </a:p>
      </dgm:t>
    </dgm:pt>
    <dgm:pt modelId="{E5761118-7077-4AB2-91EC-2B2CE98C5AE8}" type="parTrans" cxnId="{070D5DEF-DC56-4914-951E-D9EEAA788182}">
      <dgm:prSet/>
      <dgm:spPr/>
      <dgm:t>
        <a:bodyPr/>
        <a:lstStyle/>
        <a:p>
          <a:endParaRPr lang="en-US"/>
        </a:p>
      </dgm:t>
    </dgm:pt>
    <dgm:pt modelId="{52863AE4-A0A2-41D9-BC2D-BE7505158B60}" type="sibTrans" cxnId="{070D5DEF-DC56-4914-951E-D9EEAA788182}">
      <dgm:prSet/>
      <dgm:spPr/>
      <dgm:t>
        <a:bodyPr/>
        <a:lstStyle/>
        <a:p>
          <a:endParaRPr lang="en-US"/>
        </a:p>
      </dgm:t>
    </dgm:pt>
    <dgm:pt modelId="{6A9FFC3E-3ABF-1746-BC71-0E4E9B350FA8}" type="pres">
      <dgm:prSet presAssocID="{A03D6449-4074-4F31-A449-471B257C19FB}" presName="vert0" presStyleCnt="0">
        <dgm:presLayoutVars>
          <dgm:dir/>
          <dgm:animOne val="branch"/>
          <dgm:animLvl val="lvl"/>
        </dgm:presLayoutVars>
      </dgm:prSet>
      <dgm:spPr/>
    </dgm:pt>
    <dgm:pt modelId="{7FC9B4D7-D91F-2C45-A9DC-28F4564F40E4}" type="pres">
      <dgm:prSet presAssocID="{2BE54AD1-F8D5-4468-B150-28F0B426583F}" presName="thickLine" presStyleLbl="alignNode1" presStyleIdx="0" presStyleCnt="3"/>
      <dgm:spPr/>
    </dgm:pt>
    <dgm:pt modelId="{4199C086-0C51-1847-AAD0-E0FE9C6DBA32}" type="pres">
      <dgm:prSet presAssocID="{2BE54AD1-F8D5-4468-B150-28F0B426583F}" presName="horz1" presStyleCnt="0"/>
      <dgm:spPr/>
    </dgm:pt>
    <dgm:pt modelId="{38D818F3-DB27-9C4C-A020-18D1D24E82E1}" type="pres">
      <dgm:prSet presAssocID="{2BE54AD1-F8D5-4468-B150-28F0B426583F}" presName="tx1" presStyleLbl="revTx" presStyleIdx="0" presStyleCnt="3"/>
      <dgm:spPr/>
    </dgm:pt>
    <dgm:pt modelId="{B771DAB2-357D-B047-8475-203F4CAAC1D9}" type="pres">
      <dgm:prSet presAssocID="{2BE54AD1-F8D5-4468-B150-28F0B426583F}" presName="vert1" presStyleCnt="0"/>
      <dgm:spPr/>
    </dgm:pt>
    <dgm:pt modelId="{8F11EBC8-226A-9247-BA1E-1C4336A5F5F3}" type="pres">
      <dgm:prSet presAssocID="{91A89CF0-9D30-4C43-AD6C-464F684AAB44}" presName="thickLine" presStyleLbl="alignNode1" presStyleIdx="1" presStyleCnt="3"/>
      <dgm:spPr/>
    </dgm:pt>
    <dgm:pt modelId="{13426FB5-13F4-BB4E-A89B-283DCD06C55A}" type="pres">
      <dgm:prSet presAssocID="{91A89CF0-9D30-4C43-AD6C-464F684AAB44}" presName="horz1" presStyleCnt="0"/>
      <dgm:spPr/>
    </dgm:pt>
    <dgm:pt modelId="{2CA95B27-7704-5741-B4BF-174A2307FF94}" type="pres">
      <dgm:prSet presAssocID="{91A89CF0-9D30-4C43-AD6C-464F684AAB44}" presName="tx1" presStyleLbl="revTx" presStyleIdx="1" presStyleCnt="3"/>
      <dgm:spPr/>
    </dgm:pt>
    <dgm:pt modelId="{5D7DB38C-EE53-834C-B20E-FE10A750BA7C}" type="pres">
      <dgm:prSet presAssocID="{91A89CF0-9D30-4C43-AD6C-464F684AAB44}" presName="vert1" presStyleCnt="0"/>
      <dgm:spPr/>
    </dgm:pt>
    <dgm:pt modelId="{F134E754-FC97-C24B-BED4-04B8CAF264A3}" type="pres">
      <dgm:prSet presAssocID="{493B392D-9894-4398-9331-0B22D45A9FEF}" presName="thickLine" presStyleLbl="alignNode1" presStyleIdx="2" presStyleCnt="3"/>
      <dgm:spPr/>
    </dgm:pt>
    <dgm:pt modelId="{6302DAAF-66F6-254A-9DB8-5302672FD62C}" type="pres">
      <dgm:prSet presAssocID="{493B392D-9894-4398-9331-0B22D45A9FEF}" presName="horz1" presStyleCnt="0"/>
      <dgm:spPr/>
    </dgm:pt>
    <dgm:pt modelId="{DF0FAF30-91F7-CE47-8E21-31B87A1633B3}" type="pres">
      <dgm:prSet presAssocID="{493B392D-9894-4398-9331-0B22D45A9FEF}" presName="tx1" presStyleLbl="revTx" presStyleIdx="2" presStyleCnt="3"/>
      <dgm:spPr/>
    </dgm:pt>
    <dgm:pt modelId="{FD688BEB-F040-6746-84A1-B1D26B670714}" type="pres">
      <dgm:prSet presAssocID="{493B392D-9894-4398-9331-0B22D45A9FEF}" presName="vert1" presStyleCnt="0"/>
      <dgm:spPr/>
    </dgm:pt>
  </dgm:ptLst>
  <dgm:cxnLst>
    <dgm:cxn modelId="{93593201-3B00-4262-9305-CB02DD6D4B80}" srcId="{A03D6449-4074-4F31-A449-471B257C19FB}" destId="{91A89CF0-9D30-4C43-AD6C-464F684AAB44}" srcOrd="1" destOrd="0" parTransId="{8192AB3C-A738-42F0-881C-897CEE418F19}" sibTransId="{0CCD7F12-2B5F-431F-AEFC-F57FD0E6BE9C}"/>
    <dgm:cxn modelId="{0CF6A349-ABAA-1941-9DF4-D68CE1B67878}" type="presOf" srcId="{493B392D-9894-4398-9331-0B22D45A9FEF}" destId="{DF0FAF30-91F7-CE47-8E21-31B87A1633B3}" srcOrd="0" destOrd="0" presId="urn:microsoft.com/office/officeart/2008/layout/LinedList"/>
    <dgm:cxn modelId="{086A527C-8E86-084B-879C-2C3C0A6EBA66}" type="presOf" srcId="{A03D6449-4074-4F31-A449-471B257C19FB}" destId="{6A9FFC3E-3ABF-1746-BC71-0E4E9B350FA8}" srcOrd="0" destOrd="0" presId="urn:microsoft.com/office/officeart/2008/layout/LinedList"/>
    <dgm:cxn modelId="{B6576C8F-1355-8949-A33D-16A11CE7CB29}" type="presOf" srcId="{91A89CF0-9D30-4C43-AD6C-464F684AAB44}" destId="{2CA95B27-7704-5741-B4BF-174A2307FF94}" srcOrd="0" destOrd="0" presId="urn:microsoft.com/office/officeart/2008/layout/LinedList"/>
    <dgm:cxn modelId="{B430E59D-9FFD-490B-8FF5-2BADFC72A8A8}" srcId="{A03D6449-4074-4F31-A449-471B257C19FB}" destId="{2BE54AD1-F8D5-4468-B150-28F0B426583F}" srcOrd="0" destOrd="0" parTransId="{FF26158C-7FC6-4AF7-B1EB-DE1C1B44962D}" sibTransId="{1B6CCC9F-1152-4105-B6BB-0F84F1F8356F}"/>
    <dgm:cxn modelId="{435B96B7-0477-3740-B0A7-5B2AB722E69A}" type="presOf" srcId="{2BE54AD1-F8D5-4468-B150-28F0B426583F}" destId="{38D818F3-DB27-9C4C-A020-18D1D24E82E1}" srcOrd="0" destOrd="0" presId="urn:microsoft.com/office/officeart/2008/layout/LinedList"/>
    <dgm:cxn modelId="{070D5DEF-DC56-4914-951E-D9EEAA788182}" srcId="{A03D6449-4074-4F31-A449-471B257C19FB}" destId="{493B392D-9894-4398-9331-0B22D45A9FEF}" srcOrd="2" destOrd="0" parTransId="{E5761118-7077-4AB2-91EC-2B2CE98C5AE8}" sibTransId="{52863AE4-A0A2-41D9-BC2D-BE7505158B60}"/>
    <dgm:cxn modelId="{B9D6E640-88DF-9649-B345-461814A0FFA3}" type="presParOf" srcId="{6A9FFC3E-3ABF-1746-BC71-0E4E9B350FA8}" destId="{7FC9B4D7-D91F-2C45-A9DC-28F4564F40E4}" srcOrd="0" destOrd="0" presId="urn:microsoft.com/office/officeart/2008/layout/LinedList"/>
    <dgm:cxn modelId="{47726C2B-24EC-1E41-9BCE-62DF46BCA6CA}" type="presParOf" srcId="{6A9FFC3E-3ABF-1746-BC71-0E4E9B350FA8}" destId="{4199C086-0C51-1847-AAD0-E0FE9C6DBA32}" srcOrd="1" destOrd="0" presId="urn:microsoft.com/office/officeart/2008/layout/LinedList"/>
    <dgm:cxn modelId="{3C57BAA7-EE9C-F248-A829-4844265653AD}" type="presParOf" srcId="{4199C086-0C51-1847-AAD0-E0FE9C6DBA32}" destId="{38D818F3-DB27-9C4C-A020-18D1D24E82E1}" srcOrd="0" destOrd="0" presId="urn:microsoft.com/office/officeart/2008/layout/LinedList"/>
    <dgm:cxn modelId="{205A0DC1-3176-E949-A864-9141F881DEFC}" type="presParOf" srcId="{4199C086-0C51-1847-AAD0-E0FE9C6DBA32}" destId="{B771DAB2-357D-B047-8475-203F4CAAC1D9}" srcOrd="1" destOrd="0" presId="urn:microsoft.com/office/officeart/2008/layout/LinedList"/>
    <dgm:cxn modelId="{B6288D67-90CC-5E45-AD1F-8FE1A023D727}" type="presParOf" srcId="{6A9FFC3E-3ABF-1746-BC71-0E4E9B350FA8}" destId="{8F11EBC8-226A-9247-BA1E-1C4336A5F5F3}" srcOrd="2" destOrd="0" presId="urn:microsoft.com/office/officeart/2008/layout/LinedList"/>
    <dgm:cxn modelId="{B84FD17A-413B-FF4F-AAFE-17DCD0CC6BA3}" type="presParOf" srcId="{6A9FFC3E-3ABF-1746-BC71-0E4E9B350FA8}" destId="{13426FB5-13F4-BB4E-A89B-283DCD06C55A}" srcOrd="3" destOrd="0" presId="urn:microsoft.com/office/officeart/2008/layout/LinedList"/>
    <dgm:cxn modelId="{D1E0F931-F03E-314D-8CBF-D2629E67505D}" type="presParOf" srcId="{13426FB5-13F4-BB4E-A89B-283DCD06C55A}" destId="{2CA95B27-7704-5741-B4BF-174A2307FF94}" srcOrd="0" destOrd="0" presId="urn:microsoft.com/office/officeart/2008/layout/LinedList"/>
    <dgm:cxn modelId="{CE83FBDD-79DF-9547-AFBA-9FAB18D6F765}" type="presParOf" srcId="{13426FB5-13F4-BB4E-A89B-283DCD06C55A}" destId="{5D7DB38C-EE53-834C-B20E-FE10A750BA7C}" srcOrd="1" destOrd="0" presId="urn:microsoft.com/office/officeart/2008/layout/LinedList"/>
    <dgm:cxn modelId="{48B0040F-8BDD-B64D-BF45-2DEB452A1586}" type="presParOf" srcId="{6A9FFC3E-3ABF-1746-BC71-0E4E9B350FA8}" destId="{F134E754-FC97-C24B-BED4-04B8CAF264A3}" srcOrd="4" destOrd="0" presId="urn:microsoft.com/office/officeart/2008/layout/LinedList"/>
    <dgm:cxn modelId="{3AC0E4DC-87ED-D342-B334-BC3A4C78F338}" type="presParOf" srcId="{6A9FFC3E-3ABF-1746-BC71-0E4E9B350FA8}" destId="{6302DAAF-66F6-254A-9DB8-5302672FD62C}" srcOrd="5" destOrd="0" presId="urn:microsoft.com/office/officeart/2008/layout/LinedList"/>
    <dgm:cxn modelId="{2CADB564-F4FE-C442-AD5F-050DB08BB10C}" type="presParOf" srcId="{6302DAAF-66F6-254A-9DB8-5302672FD62C}" destId="{DF0FAF30-91F7-CE47-8E21-31B87A1633B3}" srcOrd="0" destOrd="0" presId="urn:microsoft.com/office/officeart/2008/layout/LinedList"/>
    <dgm:cxn modelId="{7B0FF31C-0104-2045-AA80-0E59C8251E5A}" type="presParOf" srcId="{6302DAAF-66F6-254A-9DB8-5302672FD62C}" destId="{FD688BEB-F040-6746-84A1-B1D26B67071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0F0A0-6C90-6049-AC41-159BB41F4203}">
      <dsp:nvSpPr>
        <dsp:cNvPr id="0" name=""/>
        <dsp:cNvSpPr/>
      </dsp:nvSpPr>
      <dsp:spPr>
        <a:xfrm>
          <a:off x="0" y="172743"/>
          <a:ext cx="9563639" cy="608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Explanation and exploration of the issue</a:t>
          </a:r>
        </a:p>
      </dsp:txBody>
      <dsp:txXfrm>
        <a:off x="29700" y="202443"/>
        <a:ext cx="9504239" cy="549000"/>
      </dsp:txXfrm>
    </dsp:sp>
    <dsp:sp modelId="{615BB721-3AF1-2740-A1DB-2F93EC8D0706}">
      <dsp:nvSpPr>
        <dsp:cNvPr id="0" name=""/>
        <dsp:cNvSpPr/>
      </dsp:nvSpPr>
      <dsp:spPr>
        <a:xfrm>
          <a:off x="0" y="856023"/>
          <a:ext cx="9563639" cy="608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How the issue has directly impacted the older adult population </a:t>
          </a:r>
        </a:p>
      </dsp:txBody>
      <dsp:txXfrm>
        <a:off x="29700" y="885723"/>
        <a:ext cx="9504239" cy="549000"/>
      </dsp:txXfrm>
    </dsp:sp>
    <dsp:sp modelId="{8DCA8DA5-09CF-CB47-A2D1-4BF224CCC149}">
      <dsp:nvSpPr>
        <dsp:cNvPr id="0" name=""/>
        <dsp:cNvSpPr/>
      </dsp:nvSpPr>
      <dsp:spPr>
        <a:xfrm>
          <a:off x="0" y="1539303"/>
          <a:ext cx="9563639" cy="608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Current challenges with U.S. policy </a:t>
          </a:r>
        </a:p>
      </dsp:txBody>
      <dsp:txXfrm>
        <a:off x="29700" y="1569003"/>
        <a:ext cx="9504239" cy="549000"/>
      </dsp:txXfrm>
    </dsp:sp>
    <dsp:sp modelId="{E65E3C86-981E-7F49-9EE5-EC6A953CED65}">
      <dsp:nvSpPr>
        <dsp:cNvPr id="0" name=""/>
        <dsp:cNvSpPr/>
      </dsp:nvSpPr>
      <dsp:spPr>
        <a:xfrm>
          <a:off x="0" y="2222583"/>
          <a:ext cx="9563639" cy="608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Possible solutions for the U.S. </a:t>
          </a:r>
        </a:p>
      </dsp:txBody>
      <dsp:txXfrm>
        <a:off x="29700" y="2252283"/>
        <a:ext cx="9504239" cy="549000"/>
      </dsp:txXfrm>
    </dsp:sp>
    <dsp:sp modelId="{D47BAAAF-2228-4741-BD57-28810FD4315F}">
      <dsp:nvSpPr>
        <dsp:cNvPr id="0" name=""/>
        <dsp:cNvSpPr/>
      </dsp:nvSpPr>
      <dsp:spPr>
        <a:xfrm>
          <a:off x="0" y="2905863"/>
          <a:ext cx="9563639" cy="608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Comparing and contrasting with another country’s solutions </a:t>
          </a:r>
        </a:p>
      </dsp:txBody>
      <dsp:txXfrm>
        <a:off x="29700" y="2935563"/>
        <a:ext cx="9504239" cy="549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3D2E51-0271-FF4E-B636-E8F0F05DC01B}">
      <dsp:nvSpPr>
        <dsp:cNvPr id="0" name=""/>
        <dsp:cNvSpPr/>
      </dsp:nvSpPr>
      <dsp:spPr>
        <a:xfrm>
          <a:off x="0" y="184226"/>
          <a:ext cx="5889686" cy="1592662"/>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Suicide among elders is a major public health problem. </a:t>
          </a:r>
        </a:p>
      </dsp:txBody>
      <dsp:txXfrm>
        <a:off x="77747" y="261973"/>
        <a:ext cx="5734192" cy="1437168"/>
      </dsp:txXfrm>
    </dsp:sp>
    <dsp:sp modelId="{66AEFEDC-3516-FA47-93BF-0ABDE7A7DB30}">
      <dsp:nvSpPr>
        <dsp:cNvPr id="0" name=""/>
        <dsp:cNvSpPr/>
      </dsp:nvSpPr>
      <dsp:spPr>
        <a:xfrm>
          <a:off x="0" y="1863289"/>
          <a:ext cx="5889686" cy="1592662"/>
        </a:xfrm>
        <a:prstGeom prst="roundRect">
          <a:avLst/>
        </a:prstGeom>
        <a:solidFill>
          <a:schemeClr val="accent2">
            <a:hueOff val="1327892"/>
            <a:satOff val="4567"/>
            <a:lumOff val="-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The CDC reported in 2004, that there were 5,198 suicides among those were 65 and older.</a:t>
          </a:r>
        </a:p>
      </dsp:txBody>
      <dsp:txXfrm>
        <a:off x="77747" y="1941036"/>
        <a:ext cx="5734192" cy="1437168"/>
      </dsp:txXfrm>
    </dsp:sp>
    <dsp:sp modelId="{632F803D-91FE-A24F-A91D-665DA7890E1F}">
      <dsp:nvSpPr>
        <dsp:cNvPr id="0" name=""/>
        <dsp:cNvSpPr/>
      </dsp:nvSpPr>
      <dsp:spPr>
        <a:xfrm>
          <a:off x="0" y="3542351"/>
          <a:ext cx="5889686" cy="1592662"/>
        </a:xfrm>
        <a:prstGeom prst="roundRect">
          <a:avLst/>
        </a:prstGeom>
        <a:solidFill>
          <a:schemeClr val="accent2">
            <a:hueOff val="2655785"/>
            <a:satOff val="9135"/>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ClrTx/>
            <a:buSzTx/>
            <a:buFontTx/>
            <a:buNone/>
          </a:pPr>
          <a:r>
            <a:rPr lang="en-US" sz="3000" kern="1200" dirty="0">
              <a:solidFill>
                <a:schemeClr val="bg1"/>
              </a:solidFill>
              <a:effectLst/>
              <a:latin typeface="+mn-lt"/>
              <a:ea typeface="+mn-ea"/>
              <a:cs typeface="+mn-cs"/>
            </a:rPr>
            <a:t>Depression is widely under-recognized and under-treated in older adults. </a:t>
          </a:r>
          <a:endParaRPr lang="en-US" sz="3000" kern="1200" dirty="0">
            <a:solidFill>
              <a:schemeClr val="bg1"/>
            </a:solidFill>
          </a:endParaRPr>
        </a:p>
      </dsp:txBody>
      <dsp:txXfrm>
        <a:off x="77747" y="3620098"/>
        <a:ext cx="5734192" cy="14371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6B36E-00E6-4E86-8BD4-BBE711407023}">
      <dsp:nvSpPr>
        <dsp:cNvPr id="0" name=""/>
        <dsp:cNvSpPr/>
      </dsp:nvSpPr>
      <dsp:spPr>
        <a:xfrm>
          <a:off x="586161" y="131592"/>
          <a:ext cx="629648" cy="6296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B2BDB4-D02E-41EB-A56C-467FC336397C}">
      <dsp:nvSpPr>
        <dsp:cNvPr id="0" name=""/>
        <dsp:cNvSpPr/>
      </dsp:nvSpPr>
      <dsp:spPr>
        <a:xfrm>
          <a:off x="201376" y="986379"/>
          <a:ext cx="1399218" cy="559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b="1" kern="1200"/>
            <a:t>Changes in mood</a:t>
          </a:r>
          <a:endParaRPr lang="en-US" sz="1200" kern="1200"/>
        </a:p>
      </dsp:txBody>
      <dsp:txXfrm>
        <a:off x="201376" y="986379"/>
        <a:ext cx="1399218" cy="559687"/>
      </dsp:txXfrm>
    </dsp:sp>
    <dsp:sp modelId="{DF359A6D-5AF3-40F3-A204-1F26480A1D02}">
      <dsp:nvSpPr>
        <dsp:cNvPr id="0" name=""/>
        <dsp:cNvSpPr/>
      </dsp:nvSpPr>
      <dsp:spPr>
        <a:xfrm>
          <a:off x="2230243" y="131592"/>
          <a:ext cx="629648" cy="6296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615A06-BA11-46E1-87CD-5D50B77EAFED}">
      <dsp:nvSpPr>
        <dsp:cNvPr id="0" name=""/>
        <dsp:cNvSpPr/>
      </dsp:nvSpPr>
      <dsp:spPr>
        <a:xfrm>
          <a:off x="1845458" y="986379"/>
          <a:ext cx="1399218" cy="559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b="1" kern="1200"/>
            <a:t>Irritability and/or restlessness</a:t>
          </a:r>
          <a:endParaRPr lang="en-US" sz="1200" kern="1200"/>
        </a:p>
      </dsp:txBody>
      <dsp:txXfrm>
        <a:off x="1845458" y="986379"/>
        <a:ext cx="1399218" cy="559687"/>
      </dsp:txXfrm>
    </dsp:sp>
    <dsp:sp modelId="{509BD65A-6DEB-452E-B5C4-ED03F92511CB}">
      <dsp:nvSpPr>
        <dsp:cNvPr id="0" name=""/>
        <dsp:cNvSpPr/>
      </dsp:nvSpPr>
      <dsp:spPr>
        <a:xfrm>
          <a:off x="586161" y="1895871"/>
          <a:ext cx="629648" cy="6296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0520C7-7B28-475D-83A3-63BC278A682F}">
      <dsp:nvSpPr>
        <dsp:cNvPr id="0" name=""/>
        <dsp:cNvSpPr/>
      </dsp:nvSpPr>
      <dsp:spPr>
        <a:xfrm>
          <a:off x="201376" y="2750658"/>
          <a:ext cx="1399218" cy="559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b="1" kern="1200" dirty="0"/>
            <a:t>Changes in appetite and/or weight</a:t>
          </a:r>
          <a:endParaRPr lang="en-US" sz="1200" kern="1200" dirty="0"/>
        </a:p>
      </dsp:txBody>
      <dsp:txXfrm>
        <a:off x="201376" y="2750658"/>
        <a:ext cx="1399218" cy="559687"/>
      </dsp:txXfrm>
    </dsp:sp>
    <dsp:sp modelId="{63D35356-8FAA-453B-AFF6-3A65A97D5BEA}">
      <dsp:nvSpPr>
        <dsp:cNvPr id="0" name=""/>
        <dsp:cNvSpPr/>
      </dsp:nvSpPr>
      <dsp:spPr>
        <a:xfrm>
          <a:off x="2230243" y="1895871"/>
          <a:ext cx="629648" cy="6296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83E48C-36C1-456E-8EED-2B4B1CBAC342}">
      <dsp:nvSpPr>
        <dsp:cNvPr id="0" name=""/>
        <dsp:cNvSpPr/>
      </dsp:nvSpPr>
      <dsp:spPr>
        <a:xfrm>
          <a:off x="1845458" y="2750658"/>
          <a:ext cx="1399218" cy="559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b="1" kern="1200"/>
            <a:t>Less energy </a:t>
          </a:r>
          <a:endParaRPr lang="en-US" sz="1200" kern="1200"/>
        </a:p>
      </dsp:txBody>
      <dsp:txXfrm>
        <a:off x="1845458" y="2750658"/>
        <a:ext cx="1399218" cy="559687"/>
      </dsp:txXfrm>
    </dsp:sp>
    <dsp:sp modelId="{6E3251B6-5004-481C-9724-766C2314B561}">
      <dsp:nvSpPr>
        <dsp:cNvPr id="0" name=""/>
        <dsp:cNvSpPr/>
      </dsp:nvSpPr>
      <dsp:spPr>
        <a:xfrm>
          <a:off x="586161" y="3660151"/>
          <a:ext cx="629648" cy="62964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811C7B-43E2-40AD-A618-2A0A5FEF0048}">
      <dsp:nvSpPr>
        <dsp:cNvPr id="0" name=""/>
        <dsp:cNvSpPr/>
      </dsp:nvSpPr>
      <dsp:spPr>
        <a:xfrm>
          <a:off x="201376" y="4514938"/>
          <a:ext cx="1399218" cy="559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b="1" kern="1200"/>
            <a:t>Cognitive changes </a:t>
          </a:r>
          <a:endParaRPr lang="en-US" sz="1200" kern="1200"/>
        </a:p>
      </dsp:txBody>
      <dsp:txXfrm>
        <a:off x="201376" y="4514938"/>
        <a:ext cx="1399218" cy="559687"/>
      </dsp:txXfrm>
    </dsp:sp>
    <dsp:sp modelId="{6203173B-2506-451B-BEA1-AD69436BC62F}">
      <dsp:nvSpPr>
        <dsp:cNvPr id="0" name=""/>
        <dsp:cNvSpPr/>
      </dsp:nvSpPr>
      <dsp:spPr>
        <a:xfrm>
          <a:off x="2230243" y="3660151"/>
          <a:ext cx="629648" cy="62964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51014D-713A-46E6-8567-6BA5ECC97036}">
      <dsp:nvSpPr>
        <dsp:cNvPr id="0" name=""/>
        <dsp:cNvSpPr/>
      </dsp:nvSpPr>
      <dsp:spPr>
        <a:xfrm>
          <a:off x="1845458" y="4514938"/>
          <a:ext cx="1399218" cy="559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b="1" kern="1200" dirty="0"/>
            <a:t>Changes in sleeping patterns </a:t>
          </a:r>
          <a:endParaRPr lang="en-US" sz="1200" kern="1200" dirty="0"/>
        </a:p>
      </dsp:txBody>
      <dsp:txXfrm>
        <a:off x="1845458" y="4514938"/>
        <a:ext cx="1399218" cy="5596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0C62C-6C7D-6442-9A46-FFEA36396DD3}">
      <dsp:nvSpPr>
        <dsp:cNvPr id="0" name=""/>
        <dsp:cNvSpPr/>
      </dsp:nvSpPr>
      <dsp:spPr>
        <a:xfrm>
          <a:off x="0" y="0"/>
          <a:ext cx="533289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A7F26A-06BE-5648-8691-24E2659415CB}">
      <dsp:nvSpPr>
        <dsp:cNvPr id="0" name=""/>
        <dsp:cNvSpPr/>
      </dsp:nvSpPr>
      <dsp:spPr>
        <a:xfrm>
          <a:off x="0" y="0"/>
          <a:ext cx="5332895" cy="1216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Depression in elders is not normally/easily recognized</a:t>
          </a:r>
        </a:p>
      </dsp:txBody>
      <dsp:txXfrm>
        <a:off x="0" y="0"/>
        <a:ext cx="5332895" cy="1216008"/>
      </dsp:txXfrm>
    </dsp:sp>
    <dsp:sp modelId="{5CA5D985-E2B2-1E45-91EE-9F0F619F822A}">
      <dsp:nvSpPr>
        <dsp:cNvPr id="0" name=""/>
        <dsp:cNvSpPr/>
      </dsp:nvSpPr>
      <dsp:spPr>
        <a:xfrm>
          <a:off x="0" y="1216008"/>
          <a:ext cx="533289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F1BD1F-0FD2-F741-AAAC-838292DEAAD4}">
      <dsp:nvSpPr>
        <dsp:cNvPr id="0" name=""/>
        <dsp:cNvSpPr/>
      </dsp:nvSpPr>
      <dsp:spPr>
        <a:xfrm>
          <a:off x="0" y="1216008"/>
          <a:ext cx="5332895" cy="1216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Cost of untreated depression in elders</a:t>
          </a:r>
        </a:p>
      </dsp:txBody>
      <dsp:txXfrm>
        <a:off x="0" y="1216008"/>
        <a:ext cx="5332895" cy="1216008"/>
      </dsp:txXfrm>
    </dsp:sp>
    <dsp:sp modelId="{9EA93218-DCD7-054C-B641-64316AE5FA2E}">
      <dsp:nvSpPr>
        <dsp:cNvPr id="0" name=""/>
        <dsp:cNvSpPr/>
      </dsp:nvSpPr>
      <dsp:spPr>
        <a:xfrm>
          <a:off x="0" y="2432016"/>
          <a:ext cx="533289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B0D59E-05FF-D64A-8BD3-2C01C31193A0}">
      <dsp:nvSpPr>
        <dsp:cNvPr id="0" name=""/>
        <dsp:cNvSpPr/>
      </dsp:nvSpPr>
      <dsp:spPr>
        <a:xfrm>
          <a:off x="0" y="2432016"/>
          <a:ext cx="5332895" cy="1216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Elders reluctant to go to mental health specialist </a:t>
          </a:r>
        </a:p>
      </dsp:txBody>
      <dsp:txXfrm>
        <a:off x="0" y="2432016"/>
        <a:ext cx="5332895" cy="1216008"/>
      </dsp:txXfrm>
    </dsp:sp>
    <dsp:sp modelId="{4B4AEF44-377B-B042-9343-741DC94D1B4F}">
      <dsp:nvSpPr>
        <dsp:cNvPr id="0" name=""/>
        <dsp:cNvSpPr/>
      </dsp:nvSpPr>
      <dsp:spPr>
        <a:xfrm>
          <a:off x="0" y="3648024"/>
          <a:ext cx="533289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37BD4F-3861-CF47-A780-CE22147F7952}">
      <dsp:nvSpPr>
        <dsp:cNvPr id="0" name=""/>
        <dsp:cNvSpPr/>
      </dsp:nvSpPr>
      <dsp:spPr>
        <a:xfrm>
          <a:off x="0" y="3648024"/>
          <a:ext cx="5332895" cy="1216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The public health, mental health, and aging services networks need to work together more closely to reach and treat older adults with depression</a:t>
          </a:r>
        </a:p>
      </dsp:txBody>
      <dsp:txXfrm>
        <a:off x="0" y="3648024"/>
        <a:ext cx="5332895" cy="12160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D15AD-0E30-2B45-B8B3-72B81453D0D8}">
      <dsp:nvSpPr>
        <dsp:cNvPr id="0" name=""/>
        <dsp:cNvSpPr/>
      </dsp:nvSpPr>
      <dsp:spPr>
        <a:xfrm>
          <a:off x="0" y="0"/>
          <a:ext cx="7958331"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2C8CE9-0ACE-794B-96D7-0FE2B3A9ED24}">
      <dsp:nvSpPr>
        <dsp:cNvPr id="0" name=""/>
        <dsp:cNvSpPr/>
      </dsp:nvSpPr>
      <dsp:spPr>
        <a:xfrm>
          <a:off x="0" y="0"/>
          <a:ext cx="7958331" cy="841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Routine, systematic screening can successfully identify adults who are depressed and direct them to appropriate treatment </a:t>
          </a:r>
        </a:p>
      </dsp:txBody>
      <dsp:txXfrm>
        <a:off x="0" y="0"/>
        <a:ext cx="7958331" cy="841708"/>
      </dsp:txXfrm>
    </dsp:sp>
    <dsp:sp modelId="{CB4FCBA0-4A63-0745-BA8A-334A5C8AFCBE}">
      <dsp:nvSpPr>
        <dsp:cNvPr id="0" name=""/>
        <dsp:cNvSpPr/>
      </dsp:nvSpPr>
      <dsp:spPr>
        <a:xfrm>
          <a:off x="0" y="841708"/>
          <a:ext cx="7958331" cy="0"/>
        </a:xfrm>
        <a:prstGeom prst="line">
          <a:avLst/>
        </a:prstGeom>
        <a:solidFill>
          <a:schemeClr val="accent5">
            <a:hueOff val="2911898"/>
            <a:satOff val="-15213"/>
            <a:lumOff val="3595"/>
            <a:alphaOff val="0"/>
          </a:schemeClr>
        </a:solidFill>
        <a:ln w="15875" cap="flat" cmpd="sng" algn="ctr">
          <a:solidFill>
            <a:schemeClr val="accent5">
              <a:hueOff val="2911898"/>
              <a:satOff val="-15213"/>
              <a:lumOff val="359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5439CB-96C6-7945-A614-FD7F88A30C51}">
      <dsp:nvSpPr>
        <dsp:cNvPr id="0" name=""/>
        <dsp:cNvSpPr/>
      </dsp:nvSpPr>
      <dsp:spPr>
        <a:xfrm>
          <a:off x="0" y="841708"/>
          <a:ext cx="7958331" cy="841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Routine screenings: depression screening tools are the Geriatric Depression Scale, the Center for Epidemiologic Studies Depression Scale, and the Patient Health Questionnaire. </a:t>
          </a:r>
        </a:p>
      </dsp:txBody>
      <dsp:txXfrm>
        <a:off x="0" y="841708"/>
        <a:ext cx="7958331" cy="841708"/>
      </dsp:txXfrm>
    </dsp:sp>
    <dsp:sp modelId="{D93B8178-6E40-0D4C-9C43-937AE116FDC9}">
      <dsp:nvSpPr>
        <dsp:cNvPr id="0" name=""/>
        <dsp:cNvSpPr/>
      </dsp:nvSpPr>
      <dsp:spPr>
        <a:xfrm>
          <a:off x="0" y="1683417"/>
          <a:ext cx="7958331" cy="0"/>
        </a:xfrm>
        <a:prstGeom prst="line">
          <a:avLst/>
        </a:prstGeom>
        <a:solidFill>
          <a:schemeClr val="accent5">
            <a:hueOff val="5823795"/>
            <a:satOff val="-30426"/>
            <a:lumOff val="7189"/>
            <a:alphaOff val="0"/>
          </a:schemeClr>
        </a:solidFill>
        <a:ln w="15875" cap="flat" cmpd="sng" algn="ctr">
          <a:solidFill>
            <a:schemeClr val="accent5">
              <a:hueOff val="5823795"/>
              <a:satOff val="-30426"/>
              <a:lumOff val="718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EB6E6C-E42F-6641-AA76-7762F5E7C9DF}">
      <dsp:nvSpPr>
        <dsp:cNvPr id="0" name=""/>
        <dsp:cNvSpPr/>
      </dsp:nvSpPr>
      <dsp:spPr>
        <a:xfrm>
          <a:off x="0" y="1683417"/>
          <a:ext cx="7958331" cy="841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Reducing the stigma of elders having depression </a:t>
          </a:r>
        </a:p>
      </dsp:txBody>
      <dsp:txXfrm>
        <a:off x="0" y="1683417"/>
        <a:ext cx="7958331" cy="841708"/>
      </dsp:txXfrm>
    </dsp:sp>
    <dsp:sp modelId="{47DBBFC1-C936-AF45-8B73-06676938EEE2}">
      <dsp:nvSpPr>
        <dsp:cNvPr id="0" name=""/>
        <dsp:cNvSpPr/>
      </dsp:nvSpPr>
      <dsp:spPr>
        <a:xfrm>
          <a:off x="0" y="2525125"/>
          <a:ext cx="7958331" cy="0"/>
        </a:xfrm>
        <a:prstGeom prst="line">
          <a:avLst/>
        </a:prstGeom>
        <a:solidFill>
          <a:schemeClr val="accent5">
            <a:hueOff val="8735693"/>
            <a:satOff val="-45639"/>
            <a:lumOff val="10784"/>
            <a:alphaOff val="0"/>
          </a:schemeClr>
        </a:solidFill>
        <a:ln w="15875" cap="flat" cmpd="sng" algn="ctr">
          <a:solidFill>
            <a:schemeClr val="accent5">
              <a:hueOff val="8735693"/>
              <a:satOff val="-45639"/>
              <a:lumOff val="107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1D4FD8-E3F8-CD48-9DEA-E8C357CB3003}">
      <dsp:nvSpPr>
        <dsp:cNvPr id="0" name=""/>
        <dsp:cNvSpPr/>
      </dsp:nvSpPr>
      <dsp:spPr>
        <a:xfrm>
          <a:off x="0" y="2525125"/>
          <a:ext cx="7958331" cy="841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CBT a psychotherapy</a:t>
          </a:r>
          <a:endParaRPr lang="en-US" sz="1700" kern="1200" dirty="0"/>
        </a:p>
      </dsp:txBody>
      <dsp:txXfrm>
        <a:off x="0" y="2525125"/>
        <a:ext cx="7958331" cy="8417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2D11F-C863-F745-956C-ABEBE94CEC39}">
      <dsp:nvSpPr>
        <dsp:cNvPr id="0" name=""/>
        <dsp:cNvSpPr/>
      </dsp:nvSpPr>
      <dsp:spPr>
        <a:xfrm>
          <a:off x="0" y="52616"/>
          <a:ext cx="7915667" cy="7722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Depression is also considered a public health problem among the elderly</a:t>
          </a:r>
        </a:p>
      </dsp:txBody>
      <dsp:txXfrm>
        <a:off x="37696" y="90312"/>
        <a:ext cx="7840275" cy="696808"/>
      </dsp:txXfrm>
    </dsp:sp>
    <dsp:sp modelId="{B790C34A-37CC-BF4C-B081-B719DD0E5E0D}">
      <dsp:nvSpPr>
        <dsp:cNvPr id="0" name=""/>
        <dsp:cNvSpPr/>
      </dsp:nvSpPr>
      <dsp:spPr>
        <a:xfrm>
          <a:off x="0" y="882417"/>
          <a:ext cx="7915667" cy="7722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Primary care physicians nor specialists do not acknowledge the depression among elders so similar  to the U.S.</a:t>
          </a:r>
        </a:p>
      </dsp:txBody>
      <dsp:txXfrm>
        <a:off x="37696" y="920113"/>
        <a:ext cx="7840275" cy="696808"/>
      </dsp:txXfrm>
    </dsp:sp>
    <dsp:sp modelId="{468DE60B-F88D-FD43-AF12-B359373072D2}">
      <dsp:nvSpPr>
        <dsp:cNvPr id="0" name=""/>
        <dsp:cNvSpPr/>
      </dsp:nvSpPr>
      <dsp:spPr>
        <a:xfrm>
          <a:off x="0" y="1712217"/>
          <a:ext cx="7915667" cy="7722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More screening for depression is necessary </a:t>
          </a:r>
        </a:p>
      </dsp:txBody>
      <dsp:txXfrm>
        <a:off x="37696" y="1749913"/>
        <a:ext cx="7840275" cy="696808"/>
      </dsp:txXfrm>
    </dsp:sp>
    <dsp:sp modelId="{203E2FE2-6A61-E147-BF99-8A0D45D60EF6}">
      <dsp:nvSpPr>
        <dsp:cNvPr id="0" name=""/>
        <dsp:cNvSpPr/>
      </dsp:nvSpPr>
      <dsp:spPr>
        <a:xfrm>
          <a:off x="0" y="2542017"/>
          <a:ext cx="7915667" cy="7722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Like wise to the U.S. loneliness and social isolation are linked with higher rates of depression in the elderly</a:t>
          </a:r>
        </a:p>
      </dsp:txBody>
      <dsp:txXfrm>
        <a:off x="37696" y="2579713"/>
        <a:ext cx="7840275" cy="6968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9B4D7-D91F-2C45-A9DC-28F4564F40E4}">
      <dsp:nvSpPr>
        <dsp:cNvPr id="0" name=""/>
        <dsp:cNvSpPr/>
      </dsp:nvSpPr>
      <dsp:spPr>
        <a:xfrm>
          <a:off x="0" y="1643"/>
          <a:ext cx="7958331"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D818F3-DB27-9C4C-A020-18D1D24E82E1}">
      <dsp:nvSpPr>
        <dsp:cNvPr id="0" name=""/>
        <dsp:cNvSpPr/>
      </dsp:nvSpPr>
      <dsp:spPr>
        <a:xfrm>
          <a:off x="0" y="1643"/>
          <a:ext cx="7958331" cy="1121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err="1"/>
            <a:t>Agüera</a:t>
          </a:r>
          <a:r>
            <a:rPr lang="en-US" sz="1500" kern="1200" dirty="0"/>
            <a:t>-Ortiz, L., </a:t>
          </a:r>
          <a:r>
            <a:rPr lang="en-US" sz="1500" kern="1200" dirty="0" err="1"/>
            <a:t>Claver</a:t>
          </a:r>
          <a:r>
            <a:rPr lang="en-US" sz="1500" kern="1200" dirty="0"/>
            <a:t>-Martín, M., Franco-Fernández, M., López-Álvarez, J., Martín-Carrasco, M., Ramos-García, M., &amp; Sánchez-Pérez, M. (2020, May 20). Depression in the ELDERLY. consensus statement of the SPANISH Psychogeriatric Association. Retrieved April 17, 2021, from https://</a:t>
          </a:r>
          <a:r>
            <a:rPr lang="en-US" sz="1500" kern="1200" dirty="0" err="1"/>
            <a:t>www.ncbi.nlm.nih.gov</a:t>
          </a:r>
          <a:r>
            <a:rPr lang="en-US" sz="1500" kern="1200" dirty="0"/>
            <a:t>/</a:t>
          </a:r>
          <a:r>
            <a:rPr lang="en-US" sz="1500" kern="1200" dirty="0" err="1"/>
            <a:t>pmc</a:t>
          </a:r>
          <a:r>
            <a:rPr lang="en-US" sz="1500" kern="1200" dirty="0"/>
            <a:t>/articles/PMC7251154/</a:t>
          </a:r>
        </a:p>
      </dsp:txBody>
      <dsp:txXfrm>
        <a:off x="0" y="1643"/>
        <a:ext cx="7958331" cy="1121182"/>
      </dsp:txXfrm>
    </dsp:sp>
    <dsp:sp modelId="{8F11EBC8-226A-9247-BA1E-1C4336A5F5F3}">
      <dsp:nvSpPr>
        <dsp:cNvPr id="0" name=""/>
        <dsp:cNvSpPr/>
      </dsp:nvSpPr>
      <dsp:spPr>
        <a:xfrm>
          <a:off x="0" y="1122825"/>
          <a:ext cx="7958331" cy="0"/>
        </a:xfrm>
        <a:prstGeom prst="line">
          <a:avLst/>
        </a:prstGeom>
        <a:solidFill>
          <a:schemeClr val="accent5">
            <a:hueOff val="4367846"/>
            <a:satOff val="-22820"/>
            <a:lumOff val="5392"/>
            <a:alphaOff val="0"/>
          </a:schemeClr>
        </a:solidFill>
        <a:ln w="15875" cap="flat" cmpd="sng" algn="ctr">
          <a:solidFill>
            <a:schemeClr val="accent5">
              <a:hueOff val="4367846"/>
              <a:satOff val="-22820"/>
              <a:lumOff val="53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A95B27-7704-5741-B4BF-174A2307FF94}">
      <dsp:nvSpPr>
        <dsp:cNvPr id="0" name=""/>
        <dsp:cNvSpPr/>
      </dsp:nvSpPr>
      <dsp:spPr>
        <a:xfrm>
          <a:off x="0" y="1122825"/>
          <a:ext cx="7958331" cy="1121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Brown, G. K., Brown, L. M., </a:t>
          </a:r>
          <a:r>
            <a:rPr lang="en-US" sz="1500" kern="1200" dirty="0" err="1"/>
            <a:t>Bhar</a:t>
          </a:r>
          <a:r>
            <a:rPr lang="en-US" sz="1500" kern="1200" dirty="0"/>
            <a:t>, S. S., &amp; Beck, A. T. (2008). Cognitive therapy for suicidal older adults. In D. Gallagher-Thompson, A. M. Steffen, &amp; L. W. Thompson (Eds.), Handbook of behavioral and cognitive therapies with older adults. (pp. 135-150). Springer Science + Business Media. </a:t>
          </a:r>
          <a:r>
            <a:rPr lang="en-US" sz="1500" kern="1200" dirty="0">
              <a:hlinkClick xmlns:r="http://schemas.openxmlformats.org/officeDocument/2006/relationships" r:id="rId1"/>
            </a:rPr>
            <a:t>http://dx.doi.org.proxy.uwec.edu/10.1007/978-0-387-72007-4_9</a:t>
          </a:r>
          <a:endParaRPr lang="en-US" sz="1500" kern="1200" dirty="0"/>
        </a:p>
      </dsp:txBody>
      <dsp:txXfrm>
        <a:off x="0" y="1122825"/>
        <a:ext cx="7958331" cy="1121182"/>
      </dsp:txXfrm>
    </dsp:sp>
    <dsp:sp modelId="{F134E754-FC97-C24B-BED4-04B8CAF264A3}">
      <dsp:nvSpPr>
        <dsp:cNvPr id="0" name=""/>
        <dsp:cNvSpPr/>
      </dsp:nvSpPr>
      <dsp:spPr>
        <a:xfrm>
          <a:off x="0" y="2244008"/>
          <a:ext cx="7958331" cy="0"/>
        </a:xfrm>
        <a:prstGeom prst="line">
          <a:avLst/>
        </a:prstGeom>
        <a:solidFill>
          <a:schemeClr val="accent5">
            <a:hueOff val="8735693"/>
            <a:satOff val="-45639"/>
            <a:lumOff val="10784"/>
            <a:alphaOff val="0"/>
          </a:schemeClr>
        </a:solidFill>
        <a:ln w="15875" cap="flat" cmpd="sng" algn="ctr">
          <a:solidFill>
            <a:schemeClr val="accent5">
              <a:hueOff val="8735693"/>
              <a:satOff val="-45639"/>
              <a:lumOff val="107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0FAF30-91F7-CE47-8E21-31B87A1633B3}">
      <dsp:nvSpPr>
        <dsp:cNvPr id="0" name=""/>
        <dsp:cNvSpPr/>
      </dsp:nvSpPr>
      <dsp:spPr>
        <a:xfrm>
          <a:off x="0" y="2244008"/>
          <a:ext cx="7958331" cy="1121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err="1"/>
            <a:t>Casarella</a:t>
          </a:r>
          <a:r>
            <a:rPr lang="en-US" sz="1500" kern="1200" dirty="0"/>
            <a:t>, J. (2008, June 13). Depression in Older Adults. WebMD. </a:t>
          </a:r>
          <a:r>
            <a:rPr lang="en-US" sz="1500" kern="1200" dirty="0">
              <a:hlinkClick xmlns:r="http://schemas.openxmlformats.org/officeDocument/2006/relationships" r:id="rId2"/>
            </a:rPr>
            <a:t>https://www.webmd.com/depression/guide/depression-elderly</a:t>
          </a:r>
          <a:endParaRPr lang="en-US" sz="1500" kern="1200" dirty="0"/>
        </a:p>
      </dsp:txBody>
      <dsp:txXfrm>
        <a:off x="0" y="2244008"/>
        <a:ext cx="7958331" cy="112118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0E65B5-7ACB-9540-BBDC-E66317A0C066}" type="datetimeFigureOut">
              <a:rPr lang="en-US" smtClean="0"/>
              <a:t>4/22/2022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F9A36C-A72D-8841-99DF-2A0CC1AEC8FC}" type="slidenum">
              <a:rPr lang="en-US" smtClean="0"/>
              <a:t>‹#›</a:t>
            </a:fld>
            <a:endParaRPr lang="en-US"/>
          </a:p>
        </p:txBody>
      </p:sp>
    </p:spTree>
    <p:extLst>
      <p:ext uri="{BB962C8B-B14F-4D97-AF65-F5344CB8AC3E}">
        <p14:creationId xmlns:p14="http://schemas.microsoft.com/office/powerpoint/2010/main" val="742546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F9A36C-A72D-8841-99DF-2A0CC1AEC8FC}" type="slidenum">
              <a:rPr lang="en-US" smtClean="0"/>
              <a:t>1</a:t>
            </a:fld>
            <a:endParaRPr lang="en-US"/>
          </a:p>
        </p:txBody>
      </p:sp>
    </p:spTree>
    <p:extLst>
      <p:ext uri="{BB962C8B-B14F-4D97-AF65-F5344CB8AC3E}">
        <p14:creationId xmlns:p14="http://schemas.microsoft.com/office/powerpoint/2010/main" val="201457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Depression is one of the most common mental health problems in older adults. It negatively affects functioning, health outcomes, quality of life, and health care costs.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Depression is not a normal part of aging. Depression is a medical problem that affects many older adults and usually can be successfully treated. However, it is widely under-recognized and under-treated in older adults.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store.samhsa.gov</a:t>
            </a:r>
            <a:r>
              <a:rPr lang="en-US" dirty="0"/>
              <a:t>/sites/default/files/d7/</a:t>
            </a:r>
            <a:r>
              <a:rPr lang="en-US" dirty="0" err="1"/>
              <a:t>priv</a:t>
            </a:r>
            <a:r>
              <a:rPr lang="en-US" dirty="0"/>
              <a:t>/sma11-4631-keyissues.pdf</a:t>
            </a:r>
          </a:p>
          <a:p>
            <a:endParaRPr lang="en-US" dirty="0"/>
          </a:p>
        </p:txBody>
      </p:sp>
      <p:sp>
        <p:nvSpPr>
          <p:cNvPr id="4" name="Slide Number Placeholder 3"/>
          <p:cNvSpPr>
            <a:spLocks noGrp="1"/>
          </p:cNvSpPr>
          <p:nvPr>
            <p:ph type="sldNum" sz="quarter" idx="5"/>
          </p:nvPr>
        </p:nvSpPr>
        <p:spPr/>
        <p:txBody>
          <a:bodyPr/>
          <a:lstStyle/>
          <a:p>
            <a:fld id="{E0F9A36C-A72D-8841-99DF-2A0CC1AEC8FC}" type="slidenum">
              <a:rPr lang="en-US" smtClean="0"/>
              <a:t>3</a:t>
            </a:fld>
            <a:endParaRPr lang="en-US"/>
          </a:p>
        </p:txBody>
      </p:sp>
    </p:spTree>
    <p:extLst>
      <p:ext uri="{BB962C8B-B14F-4D97-AF65-F5344CB8AC3E}">
        <p14:creationId xmlns:p14="http://schemas.microsoft.com/office/powerpoint/2010/main" val="3548939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Depression is not a normal part of aging; however, it is common in older adults. Studies have shown that most older adults are satisfied with their lives. However, in times when things are changing, sickness, or losing a loved one can be factors contributing to an elder having depression. Moreover, depression in older adults can be hard to recognize, sadness is not their main symptom. It tends to be less obvious symptoms of depression, and or elders do not feel comfortable talking about their feelings.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Depression, especially minor depression and dysthymia, is under-recognized and under-treated. As such, the prevalence of depression may actually be higher than these estimates. In addition, the prevalence of major depression doubles after</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age 80 years (</a:t>
            </a:r>
            <a:r>
              <a:rPr lang="en-US" sz="1200" kern="1200" dirty="0" err="1">
                <a:solidFill>
                  <a:schemeClr val="tx1"/>
                </a:solidFill>
                <a:effectLst/>
                <a:latin typeface="+mn-lt"/>
                <a:ea typeface="+mn-ea"/>
                <a:cs typeface="+mn-cs"/>
              </a:rPr>
              <a:t>Alexopoulos</a:t>
            </a:r>
            <a:r>
              <a:rPr lang="en-US" sz="1200" kern="1200" dirty="0">
                <a:solidFill>
                  <a:schemeClr val="tx1"/>
                </a:solidFill>
                <a:effectLst/>
                <a:latin typeface="+mn-lt"/>
                <a:ea typeface="+mn-ea"/>
                <a:cs typeface="+mn-cs"/>
              </a:rPr>
              <a:t>, 2005). </a:t>
            </a:r>
            <a:endParaRPr lang="en-US" dirty="0"/>
          </a:p>
          <a:p>
            <a:endParaRPr lang="en-US" dirty="0"/>
          </a:p>
        </p:txBody>
      </p:sp>
      <p:sp>
        <p:nvSpPr>
          <p:cNvPr id="4" name="Slide Number Placeholder 3"/>
          <p:cNvSpPr>
            <a:spLocks noGrp="1"/>
          </p:cNvSpPr>
          <p:nvPr>
            <p:ph type="sldNum" sz="quarter" idx="5"/>
          </p:nvPr>
        </p:nvSpPr>
        <p:spPr/>
        <p:txBody>
          <a:bodyPr/>
          <a:lstStyle/>
          <a:p>
            <a:fld id="{E0F9A36C-A72D-8841-99DF-2A0CC1AEC8FC}" type="slidenum">
              <a:rPr lang="en-US" smtClean="0"/>
              <a:t>4</a:t>
            </a:fld>
            <a:endParaRPr lang="en-US"/>
          </a:p>
        </p:txBody>
      </p:sp>
    </p:spTree>
    <p:extLst>
      <p:ext uri="{BB962C8B-B14F-4D97-AF65-F5344CB8AC3E}">
        <p14:creationId xmlns:p14="http://schemas.microsoft.com/office/powerpoint/2010/main" val="3637409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Changes in mood –</a:t>
            </a:r>
            <a:r>
              <a:rPr lang="en-US" sz="1200" b="0" i="0" u="none" strike="noStrike" kern="1200" dirty="0">
                <a:solidFill>
                  <a:schemeClr val="tx1"/>
                </a:solidFill>
                <a:effectLst/>
                <a:latin typeface="+mn-lt"/>
                <a:ea typeface="+mn-ea"/>
                <a:cs typeface="+mn-cs"/>
              </a:rPr>
              <a:t> These may include feelings of:</a:t>
            </a:r>
          </a:p>
          <a:p>
            <a:r>
              <a:rPr lang="en-US" sz="1200" b="0" i="0" u="none" strike="noStrike" kern="1200" dirty="0">
                <a:solidFill>
                  <a:schemeClr val="tx1"/>
                </a:solidFill>
                <a:effectLst/>
                <a:latin typeface="+mn-lt"/>
                <a:ea typeface="+mn-ea"/>
                <a:cs typeface="+mn-cs"/>
              </a:rPr>
              <a:t>Anxiety</a:t>
            </a:r>
          </a:p>
          <a:p>
            <a:r>
              <a:rPr lang="en-US" sz="1200" b="0" i="0" u="none" strike="noStrike" kern="1200" dirty="0">
                <a:solidFill>
                  <a:schemeClr val="tx1"/>
                </a:solidFill>
                <a:effectLst/>
                <a:latin typeface="+mn-lt"/>
                <a:ea typeface="+mn-ea"/>
                <a:cs typeface="+mn-cs"/>
              </a:rPr>
              <a:t>Sadness</a:t>
            </a:r>
          </a:p>
          <a:p>
            <a:r>
              <a:rPr lang="en-US" sz="1200" b="0" i="0" u="none" strike="noStrike" kern="1200" dirty="0">
                <a:solidFill>
                  <a:schemeClr val="tx1"/>
                </a:solidFill>
                <a:effectLst/>
                <a:latin typeface="+mn-lt"/>
                <a:ea typeface="+mn-ea"/>
                <a:cs typeface="+mn-cs"/>
              </a:rPr>
              <a:t>Hopelessness</a:t>
            </a:r>
          </a:p>
          <a:p>
            <a:r>
              <a:rPr lang="en-US" sz="1200" b="0" i="0" u="none" strike="noStrike" kern="1200" dirty="0">
                <a:solidFill>
                  <a:schemeClr val="tx1"/>
                </a:solidFill>
                <a:effectLst/>
                <a:latin typeface="+mn-lt"/>
                <a:ea typeface="+mn-ea"/>
                <a:cs typeface="+mn-cs"/>
              </a:rPr>
              <a:t>Pessimism</a:t>
            </a:r>
          </a:p>
          <a:p>
            <a:r>
              <a:rPr lang="en-US" sz="1200" b="0" i="0" u="none" strike="noStrike" kern="1200" dirty="0">
                <a:solidFill>
                  <a:schemeClr val="tx1"/>
                </a:solidFill>
                <a:effectLst/>
                <a:latin typeface="+mn-lt"/>
                <a:ea typeface="+mn-ea"/>
                <a:cs typeface="+mn-cs"/>
              </a:rPr>
              <a:t>Guilt</a:t>
            </a:r>
          </a:p>
          <a:p>
            <a:r>
              <a:rPr lang="en-US" sz="1200" b="0" i="0" u="none" strike="noStrike" kern="1200" dirty="0">
                <a:solidFill>
                  <a:schemeClr val="tx1"/>
                </a:solidFill>
                <a:effectLst/>
                <a:latin typeface="+mn-lt"/>
                <a:ea typeface="+mn-ea"/>
                <a:cs typeface="+mn-cs"/>
              </a:rPr>
              <a:t>Worthlessness</a:t>
            </a:r>
          </a:p>
          <a:p>
            <a:r>
              <a:rPr lang="en-US" sz="1200" b="0" i="0" u="none" strike="noStrike" kern="1200" dirty="0">
                <a:solidFill>
                  <a:schemeClr val="tx1"/>
                </a:solidFill>
                <a:effectLst/>
                <a:latin typeface="+mn-lt"/>
                <a:ea typeface="+mn-ea"/>
                <a:cs typeface="+mn-cs"/>
              </a:rPr>
              <a:t>Helplessness</a:t>
            </a:r>
          </a:p>
          <a:p>
            <a:r>
              <a:rPr lang="en-US" sz="1200" b="1" i="0" u="none" strike="noStrike" kern="1200" dirty="0">
                <a:solidFill>
                  <a:schemeClr val="tx1"/>
                </a:solidFill>
                <a:effectLst/>
                <a:latin typeface="+mn-lt"/>
                <a:ea typeface="+mn-ea"/>
                <a:cs typeface="+mn-cs"/>
              </a:rPr>
              <a:t>Irritability and/or restlessness –</a:t>
            </a:r>
            <a:r>
              <a:rPr lang="en-US" sz="1200" b="0" i="0" u="none" strike="noStrike" kern="1200" dirty="0">
                <a:solidFill>
                  <a:schemeClr val="tx1"/>
                </a:solidFill>
                <a:effectLst/>
                <a:latin typeface="+mn-lt"/>
                <a:ea typeface="+mn-ea"/>
                <a:cs typeface="+mn-cs"/>
              </a:rPr>
              <a:t> For instance, feeling that you can’t settle down to an activity or chore or feeling irritable over things that normally wouldn’t be problems for you.</a:t>
            </a:r>
          </a:p>
          <a:p>
            <a:r>
              <a:rPr lang="en-US" sz="1200" b="1" i="0" u="none" strike="noStrike" kern="1200" dirty="0">
                <a:solidFill>
                  <a:schemeClr val="tx1"/>
                </a:solidFill>
                <a:effectLst/>
                <a:latin typeface="+mn-lt"/>
                <a:ea typeface="+mn-ea"/>
                <a:cs typeface="+mn-cs"/>
              </a:rPr>
              <a:t>Changes in appetite and/or weight – </a:t>
            </a:r>
            <a:r>
              <a:rPr lang="en-US" sz="1200" b="0" i="0" u="none" strike="noStrike" kern="1200" dirty="0">
                <a:solidFill>
                  <a:schemeClr val="tx1"/>
                </a:solidFill>
                <a:effectLst/>
                <a:latin typeface="+mn-lt"/>
                <a:ea typeface="+mn-ea"/>
                <a:cs typeface="+mn-cs"/>
              </a:rPr>
              <a:t>Food doesn’t taste as good as it used to. Even foods you particularly enjoy might be less pleasurable.</a:t>
            </a:r>
          </a:p>
          <a:p>
            <a:r>
              <a:rPr lang="en-US" sz="1200" b="1" i="0" u="none" strike="noStrike" kern="1200" dirty="0">
                <a:solidFill>
                  <a:schemeClr val="tx1"/>
                </a:solidFill>
                <a:effectLst/>
                <a:latin typeface="+mn-lt"/>
                <a:ea typeface="+mn-ea"/>
                <a:cs typeface="+mn-cs"/>
              </a:rPr>
              <a:t>Less energy – </a:t>
            </a:r>
            <a:r>
              <a:rPr lang="en-US" sz="1200" b="0" i="0" u="none" strike="noStrike" kern="1200" dirty="0">
                <a:solidFill>
                  <a:schemeClr val="tx1"/>
                </a:solidFill>
                <a:effectLst/>
                <a:latin typeface="+mn-lt"/>
                <a:ea typeface="+mn-ea"/>
                <a:cs typeface="+mn-cs"/>
              </a:rPr>
              <a:t>Your energy levels may feel lower, leaving you too lethargic for even small tasks and chores.</a:t>
            </a:r>
          </a:p>
          <a:p>
            <a:r>
              <a:rPr lang="en-US" sz="1200" b="1" i="0" u="none" strike="noStrike" kern="1200" dirty="0">
                <a:solidFill>
                  <a:schemeClr val="tx1"/>
                </a:solidFill>
                <a:effectLst/>
                <a:latin typeface="+mn-lt"/>
                <a:ea typeface="+mn-ea"/>
                <a:cs typeface="+mn-cs"/>
              </a:rPr>
              <a:t>Cognitive changes – </a:t>
            </a:r>
            <a:r>
              <a:rPr lang="en-US" sz="1200" b="0" i="0" u="none" strike="noStrike" kern="1200" dirty="0">
                <a:solidFill>
                  <a:schemeClr val="tx1"/>
                </a:solidFill>
                <a:effectLst/>
                <a:latin typeface="+mn-lt"/>
                <a:ea typeface="+mn-ea"/>
                <a:cs typeface="+mn-cs"/>
              </a:rPr>
              <a:t>For instance, difficulty making decisions, concentrating on tasks, and remembering details</a:t>
            </a:r>
          </a:p>
          <a:p>
            <a:r>
              <a:rPr lang="en-US" sz="1200" b="1" i="0" u="none" strike="noStrike" kern="1200" dirty="0">
                <a:solidFill>
                  <a:schemeClr val="tx1"/>
                </a:solidFill>
                <a:effectLst/>
                <a:latin typeface="+mn-lt"/>
                <a:ea typeface="+mn-ea"/>
                <a:cs typeface="+mn-cs"/>
              </a:rPr>
              <a:t>Changes in sleeping patterns –</a:t>
            </a:r>
            <a:r>
              <a:rPr lang="en-US" sz="1200" b="0" i="0" u="none" strike="noStrike" kern="1200" dirty="0">
                <a:solidFill>
                  <a:schemeClr val="tx1"/>
                </a:solidFill>
                <a:effectLst/>
                <a:latin typeface="+mn-lt"/>
                <a:ea typeface="+mn-ea"/>
                <a:cs typeface="+mn-cs"/>
              </a:rPr>
              <a:t> Such as difficulty falling asleep or waking earlier than usual</a:t>
            </a:r>
          </a:p>
          <a:p>
            <a:endParaRPr lang="en-US" dirty="0"/>
          </a:p>
          <a:p>
            <a:r>
              <a:rPr lang="en-US" dirty="0"/>
              <a:t>https://</a:t>
            </a:r>
            <a:r>
              <a:rPr lang="en-US" dirty="0" err="1"/>
              <a:t>successtms.com</a:t>
            </a:r>
            <a:r>
              <a:rPr lang="en-US" dirty="0"/>
              <a:t>/blog/elderly-depression-symptoms </a:t>
            </a:r>
          </a:p>
        </p:txBody>
      </p:sp>
      <p:sp>
        <p:nvSpPr>
          <p:cNvPr id="4" name="Slide Number Placeholder 3"/>
          <p:cNvSpPr>
            <a:spLocks noGrp="1"/>
          </p:cNvSpPr>
          <p:nvPr>
            <p:ph type="sldNum" sz="quarter" idx="5"/>
          </p:nvPr>
        </p:nvSpPr>
        <p:spPr/>
        <p:txBody>
          <a:bodyPr/>
          <a:lstStyle/>
          <a:p>
            <a:fld id="{E0F9A36C-A72D-8841-99DF-2A0CC1AEC8FC}" type="slidenum">
              <a:rPr lang="en-US" smtClean="0"/>
              <a:t>5</a:t>
            </a:fld>
            <a:endParaRPr lang="en-US"/>
          </a:p>
        </p:txBody>
      </p:sp>
    </p:spTree>
    <p:extLst>
      <p:ext uri="{BB962C8B-B14F-4D97-AF65-F5344CB8AC3E}">
        <p14:creationId xmlns:p14="http://schemas.microsoft.com/office/powerpoint/2010/main" val="3274549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ageism and erroneous assumptions that depression is a normal part of aging may cause practitioners to miss a potential depression diagnosis.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Living with untreated depression presents a serious public health problem. Depression complicates chronic conditions such as heart disease, diabetes, and stroke; increases health care costs; and often accompanies functional impairment and disability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researchers found those with depression and chronic disease had significantly higher total health care costs than those with chronic disease but no depression ($22,960 vs. $11,956) (</a:t>
            </a:r>
            <a:r>
              <a:rPr lang="en-US" sz="1200" kern="1200" dirty="0" err="1">
                <a:solidFill>
                  <a:schemeClr val="tx1"/>
                </a:solidFill>
                <a:effectLst/>
                <a:latin typeface="+mn-lt"/>
                <a:ea typeface="+mn-ea"/>
                <a:cs typeface="+mn-cs"/>
              </a:rPr>
              <a:t>Unützer</a:t>
            </a:r>
            <a:r>
              <a:rPr lang="en-US" sz="1200" kern="1200" dirty="0">
                <a:solidFill>
                  <a:schemeClr val="tx1"/>
                </a:solidFill>
                <a:effectLst/>
                <a:latin typeface="+mn-lt"/>
                <a:ea typeface="+mn-ea"/>
                <a:cs typeface="+mn-cs"/>
              </a:rPr>
              <a:t>, 2009). Only a small proportion of the increased costs are from mental health specialty care.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barrier is that many older adults and society itself tends to have a stigma against mental illness, viewing depression as a personal weakness or character flaw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Public health and agencies on aging can do this by creating partnerships and collaborative care programs to identify, reach, and treat older adults with depression. Such a collaborative approach would allow consistent information to be disseminated to each of these sector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0F9A36C-A72D-8841-99DF-2A0CC1AEC8FC}" type="slidenum">
              <a:rPr lang="en-US" smtClean="0"/>
              <a:t>6</a:t>
            </a:fld>
            <a:endParaRPr lang="en-US"/>
          </a:p>
        </p:txBody>
      </p:sp>
    </p:spTree>
    <p:extLst>
      <p:ext uri="{BB962C8B-B14F-4D97-AF65-F5344CB8AC3E}">
        <p14:creationId xmlns:p14="http://schemas.microsoft.com/office/powerpoint/2010/main" val="2073865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Step toward addressing stigma would be for the public and practitioners to better understand that depression is common and treatable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psychotherapy focusing on clients’ patterns of thought and behaviors that induce a depressed mood  </a:t>
            </a:r>
            <a:r>
              <a:rPr lang="en-US" sz="1200" kern="1200" dirty="0">
                <a:solidFill>
                  <a:schemeClr val="tx1"/>
                </a:solidFill>
                <a:effectLst/>
                <a:latin typeface="+mn-lt"/>
                <a:ea typeface="+mn-ea"/>
                <a:cs typeface="+mn-cs"/>
              </a:rPr>
              <a:t>The therapist educates the client on how to identify and change these thoughts and behaviors to relieve the depression symptoms.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www.cdc.gov</a:t>
            </a:r>
            <a:r>
              <a:rPr lang="en-US" dirty="0"/>
              <a:t>/aging/pdf/</a:t>
            </a:r>
            <a:r>
              <a:rPr lang="en-US" dirty="0" err="1"/>
              <a:t>cib_mental_health.pdf</a:t>
            </a:r>
            <a:endParaRPr lang="en-US" dirty="0"/>
          </a:p>
          <a:p>
            <a:endParaRPr lang="en-US" dirty="0"/>
          </a:p>
        </p:txBody>
      </p:sp>
      <p:sp>
        <p:nvSpPr>
          <p:cNvPr id="4" name="Slide Number Placeholder 3"/>
          <p:cNvSpPr>
            <a:spLocks noGrp="1"/>
          </p:cNvSpPr>
          <p:nvPr>
            <p:ph type="sldNum" sz="quarter" idx="5"/>
          </p:nvPr>
        </p:nvSpPr>
        <p:spPr/>
        <p:txBody>
          <a:bodyPr/>
          <a:lstStyle/>
          <a:p>
            <a:fld id="{E0F9A36C-A72D-8841-99DF-2A0CC1AEC8FC}" type="slidenum">
              <a:rPr lang="en-US" smtClean="0"/>
              <a:t>8</a:t>
            </a:fld>
            <a:endParaRPr lang="en-US"/>
          </a:p>
        </p:txBody>
      </p:sp>
    </p:spTree>
    <p:extLst>
      <p:ext uri="{BB962C8B-B14F-4D97-AF65-F5344CB8AC3E}">
        <p14:creationId xmlns:p14="http://schemas.microsoft.com/office/powerpoint/2010/main" val="2762652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www.ncbi.nlm.nih.gov</a:t>
            </a:r>
            <a:r>
              <a:rPr lang="en-US" dirty="0"/>
              <a:t>/</a:t>
            </a:r>
            <a:r>
              <a:rPr lang="en-US" dirty="0" err="1"/>
              <a:t>pmc</a:t>
            </a:r>
            <a:r>
              <a:rPr lang="en-US" dirty="0"/>
              <a:t>/articles/PMC7251154/</a:t>
            </a:r>
          </a:p>
        </p:txBody>
      </p:sp>
      <p:sp>
        <p:nvSpPr>
          <p:cNvPr id="4" name="Slide Number Placeholder 3"/>
          <p:cNvSpPr>
            <a:spLocks noGrp="1"/>
          </p:cNvSpPr>
          <p:nvPr>
            <p:ph type="sldNum" sz="quarter" idx="5"/>
          </p:nvPr>
        </p:nvSpPr>
        <p:spPr/>
        <p:txBody>
          <a:bodyPr/>
          <a:lstStyle/>
          <a:p>
            <a:fld id="{E0F9A36C-A72D-8841-99DF-2A0CC1AEC8FC}" type="slidenum">
              <a:rPr lang="en-US" smtClean="0"/>
              <a:t>9</a:t>
            </a:fld>
            <a:endParaRPr lang="en-US"/>
          </a:p>
        </p:txBody>
      </p:sp>
    </p:spTree>
    <p:extLst>
      <p:ext uri="{BB962C8B-B14F-4D97-AF65-F5344CB8AC3E}">
        <p14:creationId xmlns:p14="http://schemas.microsoft.com/office/powerpoint/2010/main" val="1093228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4/22/2022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4/22/2022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4/22/2022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4/22/2022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4/22/2022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4/22/2022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4/22/2022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4/22/2022</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4/22/2022</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4/22/2022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4/22/2022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4/22/2022</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hyperlink" Target="https://store.samhsa.gov/sites/default/files/d7/priv/sma11-4631-keyissues.pd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doi-org.proxy.uwec.edu/10.1007/s11136-020-%2002674-4" TargetMode="Externa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png"/><Relationship Id="rId4" Type="http://schemas.openxmlformats.org/officeDocument/2006/relationships/image" Target="../media/image3.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slideLayout" Target="../slideLayouts/slideLayout9.xml"/><Relationship Id="rId7" Type="http://schemas.openxmlformats.org/officeDocument/2006/relationships/diagramData" Target="../diagrams/data2.xml"/><Relationship Id="rId12" Type="http://schemas.openxmlformats.org/officeDocument/2006/relationships/image" Target="../media/image4.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11" Type="http://schemas.microsoft.com/office/2007/relationships/diagramDrawing" Target="../diagrams/drawing2.xml"/><Relationship Id="rId5" Type="http://schemas.openxmlformats.org/officeDocument/2006/relationships/image" Target="../media/image2.png"/><Relationship Id="rId10" Type="http://schemas.openxmlformats.org/officeDocument/2006/relationships/diagramColors" Target="../diagrams/colors2.xml"/><Relationship Id="rId4" Type="http://schemas.openxmlformats.org/officeDocument/2006/relationships/notesSlide" Target="../notesSlides/notesSlide2.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3.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diagramDrawing" Target="../diagrams/drawing3.xml"/><Relationship Id="rId3" Type="http://schemas.openxmlformats.org/officeDocument/2006/relationships/slideLayout" Target="../slideLayouts/slideLayout8.xml"/><Relationship Id="rId7" Type="http://schemas.openxmlformats.org/officeDocument/2006/relationships/image" Target="../media/image3.png"/><Relationship Id="rId12" Type="http://schemas.openxmlformats.org/officeDocument/2006/relationships/diagramColors" Target="../diagrams/colors3.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11" Type="http://schemas.openxmlformats.org/officeDocument/2006/relationships/diagramQuickStyle" Target="../diagrams/quickStyle3.xml"/><Relationship Id="rId5" Type="http://schemas.openxmlformats.org/officeDocument/2006/relationships/image" Target="../media/image1.jpeg"/><Relationship Id="rId10" Type="http://schemas.openxmlformats.org/officeDocument/2006/relationships/diagramLayout" Target="../diagrams/layout3.xml"/><Relationship Id="rId4" Type="http://schemas.openxmlformats.org/officeDocument/2006/relationships/notesSlide" Target="../notesSlides/notesSlide4.xml"/><Relationship Id="rId9" Type="http://schemas.openxmlformats.org/officeDocument/2006/relationships/diagramData" Target="../diagrams/data3.xml"/><Relationship Id="rId1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diagramDrawing" Target="../diagrams/drawing4.xml"/><Relationship Id="rId3" Type="http://schemas.openxmlformats.org/officeDocument/2006/relationships/slideLayout" Target="../slideLayouts/slideLayout2.xml"/><Relationship Id="rId7" Type="http://schemas.microsoft.com/office/2007/relationships/hdphoto" Target="../media/hdphoto1.wdp"/><Relationship Id="rId12" Type="http://schemas.openxmlformats.org/officeDocument/2006/relationships/diagramColors" Target="../diagrams/colors4.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9.png"/><Relationship Id="rId11" Type="http://schemas.openxmlformats.org/officeDocument/2006/relationships/diagramQuickStyle" Target="../diagrams/quickStyle4.xml"/><Relationship Id="rId5" Type="http://schemas.openxmlformats.org/officeDocument/2006/relationships/image" Target="../media/image1.jpeg"/><Relationship Id="rId10" Type="http://schemas.openxmlformats.org/officeDocument/2006/relationships/diagramLayout" Target="../diagrams/layout4.xml"/><Relationship Id="rId4" Type="http://schemas.openxmlformats.org/officeDocument/2006/relationships/notesSlide" Target="../notesSlides/notesSlide5.xml"/><Relationship Id="rId9" Type="http://schemas.openxmlformats.org/officeDocument/2006/relationships/diagramData" Target="../diagrams/data4.xml"/><Relationship Id="rId1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slideLayout" Target="../slideLayouts/slideLayout2.xml"/><Relationship Id="rId7" Type="http://schemas.openxmlformats.org/officeDocument/2006/relationships/diagramQuickStyle" Target="../diagrams/quickStyle5.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4.png"/><Relationship Id="rId4" Type="http://schemas.openxmlformats.org/officeDocument/2006/relationships/notesSlide" Target="../notesSlides/notesSlide6.xml"/><Relationship Id="rId9" Type="http://schemas.microsoft.com/office/2007/relationships/diagramDrawing" Target="../diagrams/drawing5.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slideLayout" Target="../slideLayouts/slideLayout2.xml"/><Relationship Id="rId7" Type="http://schemas.openxmlformats.org/officeDocument/2006/relationships/diagramData" Target="../diagrams/data6.xml"/><Relationship Id="rId12" Type="http://schemas.openxmlformats.org/officeDocument/2006/relationships/image" Target="../media/image4.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3.png"/><Relationship Id="rId11" Type="http://schemas.microsoft.com/office/2007/relationships/diagramDrawing" Target="../diagrams/drawing6.xml"/><Relationship Id="rId5" Type="http://schemas.openxmlformats.org/officeDocument/2006/relationships/image" Target="../media/image1.jpeg"/><Relationship Id="rId10" Type="http://schemas.openxmlformats.org/officeDocument/2006/relationships/diagramColors" Target="../diagrams/colors6.xml"/><Relationship Id="rId4" Type="http://schemas.openxmlformats.org/officeDocument/2006/relationships/notesSlide" Target="../notesSlides/notesSlide7.xml"/><Relationship Id="rId9"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860AE-5E45-6B44-A627-518B28DF4195}"/>
              </a:ext>
            </a:extLst>
          </p:cNvPr>
          <p:cNvSpPr>
            <a:spLocks noGrp="1"/>
          </p:cNvSpPr>
          <p:nvPr>
            <p:ph type="ctrTitle"/>
          </p:nvPr>
        </p:nvSpPr>
        <p:spPr>
          <a:xfrm>
            <a:off x="2852507" y="2601187"/>
            <a:ext cx="5518066" cy="2268559"/>
          </a:xfrm>
        </p:spPr>
        <p:txBody>
          <a:bodyPr>
            <a:normAutofit fontScale="90000"/>
          </a:bodyPr>
          <a:lstStyle/>
          <a:p>
            <a:r>
              <a:rPr lang="en-US" dirty="0"/>
              <a:t>Social Policy Issue Impacting Older Adult Population </a:t>
            </a:r>
          </a:p>
        </p:txBody>
      </p:sp>
      <p:sp>
        <p:nvSpPr>
          <p:cNvPr id="3" name="Subtitle 2">
            <a:extLst>
              <a:ext uri="{FF2B5EF4-FFF2-40B4-BE49-F238E27FC236}">
                <a16:creationId xmlns:a16="http://schemas.microsoft.com/office/drawing/2014/main" id="{E6BC0C37-A171-574E-8E28-31656F4E9686}"/>
              </a:ext>
            </a:extLst>
          </p:cNvPr>
          <p:cNvSpPr>
            <a:spLocks noGrp="1"/>
          </p:cNvSpPr>
          <p:nvPr>
            <p:ph type="subTitle" idx="1"/>
          </p:nvPr>
        </p:nvSpPr>
        <p:spPr>
          <a:xfrm>
            <a:off x="4267200" y="5669280"/>
            <a:ext cx="3879852" cy="523239"/>
          </a:xfrm>
        </p:spPr>
        <p:txBody>
          <a:bodyPr>
            <a:normAutofit/>
          </a:bodyPr>
          <a:lstStyle/>
          <a:p>
            <a:r>
              <a:rPr lang="en-US" sz="2400" dirty="0">
                <a:latin typeface="+mj-lt"/>
              </a:rPr>
              <a:t>Depression in Older Adults</a:t>
            </a:r>
          </a:p>
        </p:txBody>
      </p:sp>
      <p:sp>
        <p:nvSpPr>
          <p:cNvPr id="4" name="TextBox 3">
            <a:extLst>
              <a:ext uri="{FF2B5EF4-FFF2-40B4-BE49-F238E27FC236}">
                <a16:creationId xmlns:a16="http://schemas.microsoft.com/office/drawing/2014/main" id="{144D8ECF-B563-C04F-A792-035EEC9B7CEA}"/>
              </a:ext>
            </a:extLst>
          </p:cNvPr>
          <p:cNvSpPr txBox="1"/>
          <p:nvPr/>
        </p:nvSpPr>
        <p:spPr>
          <a:xfrm>
            <a:off x="9347200" y="5867400"/>
            <a:ext cx="2336800" cy="369332"/>
          </a:xfrm>
          <a:prstGeom prst="rect">
            <a:avLst/>
          </a:prstGeom>
          <a:noFill/>
        </p:spPr>
        <p:txBody>
          <a:bodyPr wrap="square" rtlCol="0">
            <a:spAutoFit/>
          </a:bodyPr>
          <a:lstStyle/>
          <a:p>
            <a:r>
              <a:rPr lang="en-US" dirty="0"/>
              <a:t>By: Allie </a:t>
            </a:r>
            <a:r>
              <a:rPr lang="en-US" dirty="0" err="1"/>
              <a:t>Ulness</a:t>
            </a:r>
            <a:endParaRPr lang="en-US" dirty="0"/>
          </a:p>
        </p:txBody>
      </p:sp>
      <p:pic>
        <p:nvPicPr>
          <p:cNvPr id="6" name="Audio Recording Apr 17, 2021 at 3:30:46 PM" descr="Audio Recording Apr 17, 2021 at 3:30:46 PM">
            <a:hlinkClick r:id="" action="ppaction://media"/>
            <a:extLst>
              <a:ext uri="{FF2B5EF4-FFF2-40B4-BE49-F238E27FC236}">
                <a16:creationId xmlns:a16="http://schemas.microsoft.com/office/drawing/2014/main" id="{DCB92EB9-37D5-A248-B4A9-68402D9DDB9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0"/>
            <a:ext cx="812800" cy="812800"/>
          </a:xfrm>
          <a:prstGeom prst="rect">
            <a:avLst/>
          </a:prstGeom>
        </p:spPr>
      </p:pic>
    </p:spTree>
    <p:extLst>
      <p:ext uri="{BB962C8B-B14F-4D97-AF65-F5344CB8AC3E}">
        <p14:creationId xmlns:p14="http://schemas.microsoft.com/office/powerpoint/2010/main" val="86303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3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C0294F1-7EE2-4EB9-A41B-908481D40A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32"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B5E326A3-EB92-4BDA-9F77-45197E0CB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39686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AC996C7-7B84-4645-9AA1-6EA85EAB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32DC315B-5680-47D9-B827-34D012FB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E06B9EF-EE5A-9C47-91A6-2C858D19220D}"/>
              </a:ext>
            </a:extLst>
          </p:cNvPr>
          <p:cNvSpPr>
            <a:spLocks noGrp="1"/>
          </p:cNvSpPr>
          <p:nvPr>
            <p:ph type="title"/>
          </p:nvPr>
        </p:nvSpPr>
        <p:spPr>
          <a:xfrm>
            <a:off x="2611808" y="808056"/>
            <a:ext cx="7958331" cy="1077229"/>
          </a:xfrm>
        </p:spPr>
        <p:txBody>
          <a:bodyPr>
            <a:normAutofit/>
          </a:bodyPr>
          <a:lstStyle/>
          <a:p>
            <a:pPr algn="l"/>
            <a:r>
              <a:rPr lang="en-US"/>
              <a:t>References</a:t>
            </a:r>
          </a:p>
        </p:txBody>
      </p:sp>
      <p:graphicFrame>
        <p:nvGraphicFramePr>
          <p:cNvPr id="18" name="Content Placeholder 2">
            <a:extLst>
              <a:ext uri="{FF2B5EF4-FFF2-40B4-BE49-F238E27FC236}">
                <a16:creationId xmlns:a16="http://schemas.microsoft.com/office/drawing/2014/main" id="{6AAF8C4C-2A64-4B6D-BC3A-FFCEC783AE12}"/>
              </a:ext>
            </a:extLst>
          </p:cNvPr>
          <p:cNvGraphicFramePr>
            <a:graphicFrameLocks noGrp="1"/>
          </p:cNvGraphicFramePr>
          <p:nvPr>
            <p:ph idx="1"/>
            <p:extLst>
              <p:ext uri="{D42A27DB-BD31-4B8C-83A1-F6EECF244321}">
                <p14:modId xmlns:p14="http://schemas.microsoft.com/office/powerpoint/2010/main" val="418553447"/>
              </p:ext>
            </p:extLst>
          </p:nvPr>
        </p:nvGraphicFramePr>
        <p:xfrm>
          <a:off x="2611807" y="2367883"/>
          <a:ext cx="7958331" cy="3366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1971069"/>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3" name="Rectangle 22">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5906" y="0"/>
            <a:ext cx="10906093"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D6ECF2-EB6C-CC48-BD11-D1EFC7759B65}"/>
              </a:ext>
            </a:extLst>
          </p:cNvPr>
          <p:cNvSpPr>
            <a:spLocks noGrp="1"/>
          </p:cNvSpPr>
          <p:nvPr>
            <p:ph type="title"/>
          </p:nvPr>
        </p:nvSpPr>
        <p:spPr>
          <a:xfrm>
            <a:off x="2250081" y="808056"/>
            <a:ext cx="8006760" cy="1518934"/>
          </a:xfrm>
        </p:spPr>
        <p:txBody>
          <a:bodyPr anchor="t">
            <a:normAutofit/>
          </a:bodyPr>
          <a:lstStyle/>
          <a:p>
            <a:pPr algn="l"/>
            <a:r>
              <a:rPr lang="en-US" sz="5000">
                <a:solidFill>
                  <a:schemeClr val="tx2"/>
                </a:solidFill>
              </a:rPr>
              <a:t>References Continued </a:t>
            </a:r>
          </a:p>
        </p:txBody>
      </p:sp>
      <p:sp>
        <p:nvSpPr>
          <p:cNvPr id="29" name="Right Triangle 28">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809734" y="808056"/>
            <a:ext cx="239869"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A3E7C5A-7BCC-C045-A69A-67FDF2DBEC7D}"/>
              </a:ext>
            </a:extLst>
          </p:cNvPr>
          <p:cNvSpPr>
            <a:spLocks noGrp="1"/>
          </p:cNvSpPr>
          <p:nvPr>
            <p:ph idx="1"/>
          </p:nvPr>
        </p:nvSpPr>
        <p:spPr>
          <a:xfrm>
            <a:off x="2250080" y="1778000"/>
            <a:ext cx="8006760" cy="4271943"/>
          </a:xfrm>
        </p:spPr>
        <p:txBody>
          <a:bodyPr anchor="ctr">
            <a:normAutofit fontScale="92500" lnSpcReduction="10000"/>
          </a:bodyPr>
          <a:lstStyle/>
          <a:p>
            <a:pPr marL="0" indent="0">
              <a:lnSpc>
                <a:spcPct val="110000"/>
              </a:lnSpc>
              <a:buNone/>
            </a:pPr>
            <a:endParaRPr lang="en-US" sz="1400" dirty="0">
              <a:solidFill>
                <a:schemeClr val="tx2"/>
              </a:solidFill>
            </a:endParaRPr>
          </a:p>
          <a:p>
            <a:pPr marL="0" indent="0">
              <a:lnSpc>
                <a:spcPct val="110000"/>
              </a:lnSpc>
              <a:buNone/>
            </a:pPr>
            <a:r>
              <a:rPr lang="en-US" dirty="0">
                <a:solidFill>
                  <a:schemeClr val="tx2"/>
                </a:solidFill>
              </a:rPr>
              <a:t>National Institute of Aging. (2017). Depression and Older Adults. https://</a:t>
            </a:r>
            <a:r>
              <a:rPr lang="en-US" dirty="0" err="1">
                <a:solidFill>
                  <a:schemeClr val="tx2"/>
                </a:solidFill>
              </a:rPr>
              <a:t>www.nia.nih.gov</a:t>
            </a:r>
            <a:r>
              <a:rPr lang="en-US" dirty="0">
                <a:solidFill>
                  <a:schemeClr val="tx2"/>
                </a:solidFill>
              </a:rPr>
              <a:t>/health/depression-and-older-adults</a:t>
            </a:r>
          </a:p>
          <a:p>
            <a:pPr marL="0" indent="0">
              <a:lnSpc>
                <a:spcPct val="110000"/>
              </a:lnSpc>
              <a:buNone/>
            </a:pPr>
            <a:r>
              <a:rPr lang="en-US" dirty="0">
                <a:solidFill>
                  <a:schemeClr val="tx2"/>
                </a:solidFill>
              </a:rPr>
              <a:t>Substance Abuse and Mental Health Services Administration. </a:t>
            </a:r>
            <a:r>
              <a:rPr lang="en-US" i="1" dirty="0">
                <a:solidFill>
                  <a:schemeClr val="tx2"/>
                </a:solidFill>
              </a:rPr>
              <a:t>The Treatment of Depression in Older Adults: Depression and Older Adults: Key Issues</a:t>
            </a:r>
            <a:r>
              <a:rPr lang="en-US" dirty="0">
                <a:solidFill>
                  <a:schemeClr val="tx2"/>
                </a:solidFill>
              </a:rPr>
              <a:t>. HHS Pub. No. SMA-11-4631, Rockville, MD: Center for Mental Health Services, Substance Abuse and Mental Health Services Administration, U.S. Department of Health and Human Services, 2011. </a:t>
            </a:r>
            <a:endParaRPr lang="en-US" dirty="0">
              <a:solidFill>
                <a:schemeClr val="tx2"/>
              </a:solidFill>
              <a:hlinkClick r:id="rId3"/>
            </a:endParaRPr>
          </a:p>
          <a:p>
            <a:pPr marL="0" indent="0">
              <a:lnSpc>
                <a:spcPct val="110000"/>
              </a:lnSpc>
              <a:buNone/>
            </a:pPr>
            <a:r>
              <a:rPr lang="en-US" dirty="0">
                <a:solidFill>
                  <a:schemeClr val="tx2"/>
                </a:solidFill>
              </a:rPr>
              <a:t>Zhou, W., Chen, D., Hong, Z. et al. (2020). The relationship between health promoting lifestyles and depression in the elderly: roles of aging perceptions and social support. Qual Life Res 30, 721–728 </a:t>
            </a:r>
            <a:r>
              <a:rPr lang="en-US" dirty="0">
                <a:solidFill>
                  <a:schemeClr val="tx2"/>
                </a:solidFill>
                <a:hlinkClick r:id="rId4"/>
              </a:rPr>
              <a:t>https://doi-org.proxy.uwec.edu/10.1007/s11136-020- 02674-4</a:t>
            </a:r>
            <a:endParaRPr lang="en-US" dirty="0">
              <a:solidFill>
                <a:schemeClr val="tx2"/>
              </a:solidFill>
            </a:endParaRPr>
          </a:p>
          <a:p>
            <a:pPr marL="0" indent="0">
              <a:lnSpc>
                <a:spcPct val="110000"/>
              </a:lnSpc>
              <a:buNone/>
            </a:pPr>
            <a:endParaRPr lang="en-US" sz="1400" dirty="0">
              <a:solidFill>
                <a:schemeClr val="tx2"/>
              </a:solidFill>
            </a:endParaRPr>
          </a:p>
        </p:txBody>
      </p:sp>
      <p:sp>
        <p:nvSpPr>
          <p:cNvPr id="31" name="Rectangle 30">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71960" y="0"/>
            <a:ext cx="32004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0711279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0108" y="985292"/>
            <a:ext cx="1345319"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133" y="0"/>
            <a:ext cx="12189867" cy="6858000"/>
          </a:xfrm>
          <a:prstGeom prst="rect">
            <a:avLst/>
          </a:prstGeom>
        </p:spPr>
      </p:pic>
      <p:sp>
        <p:nvSpPr>
          <p:cNvPr id="2" name="Title 1">
            <a:extLst>
              <a:ext uri="{FF2B5EF4-FFF2-40B4-BE49-F238E27FC236}">
                <a16:creationId xmlns:a16="http://schemas.microsoft.com/office/drawing/2014/main" id="{26C8C54D-D558-8E4A-8F7B-760549D89050}"/>
              </a:ext>
            </a:extLst>
          </p:cNvPr>
          <p:cNvSpPr>
            <a:spLocks noGrp="1"/>
          </p:cNvSpPr>
          <p:nvPr>
            <p:ph type="title"/>
          </p:nvPr>
        </p:nvSpPr>
        <p:spPr>
          <a:xfrm>
            <a:off x="2611808" y="1022548"/>
            <a:ext cx="7958331" cy="1308063"/>
          </a:xfrm>
        </p:spPr>
        <p:txBody>
          <a:bodyPr anchor="b">
            <a:normAutofit/>
          </a:bodyPr>
          <a:lstStyle/>
          <a:p>
            <a:pPr algn="l"/>
            <a:r>
              <a:rPr lang="en-US" sz="4400" dirty="0">
                <a:solidFill>
                  <a:srgbClr val="1F2D29"/>
                </a:solidFill>
              </a:rPr>
              <a:t>What will be Discussed</a:t>
            </a:r>
          </a:p>
        </p:txBody>
      </p:sp>
      <p:graphicFrame>
        <p:nvGraphicFramePr>
          <p:cNvPr id="16" name="Content Placeholder 2">
            <a:extLst>
              <a:ext uri="{FF2B5EF4-FFF2-40B4-BE49-F238E27FC236}">
                <a16:creationId xmlns:a16="http://schemas.microsoft.com/office/drawing/2014/main" id="{E8C5A54A-D7F4-44D1-AB76-881D26552E68}"/>
              </a:ext>
            </a:extLst>
          </p:cNvPr>
          <p:cNvGraphicFramePr>
            <a:graphicFrameLocks noGrp="1"/>
          </p:cNvGraphicFramePr>
          <p:nvPr>
            <p:ph idx="1"/>
          </p:nvPr>
        </p:nvGraphicFramePr>
        <p:xfrm>
          <a:off x="1770108" y="2641604"/>
          <a:ext cx="9563639" cy="36870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Audio Recording Apr 17, 2021 at 3:31:42 PM" descr="Audio Recording Apr 17, 2021 at 3:31:42 PM">
            <a:hlinkClick r:id="" action="ppaction://media"/>
            <a:extLst>
              <a:ext uri="{FF2B5EF4-FFF2-40B4-BE49-F238E27FC236}">
                <a16:creationId xmlns:a16="http://schemas.microsoft.com/office/drawing/2014/main" id="{9FF2B09D-55D2-C143-8FA9-5D68EDFBC5D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5687" y="209748"/>
            <a:ext cx="812800" cy="812800"/>
          </a:xfrm>
          <a:prstGeom prst="rect">
            <a:avLst/>
          </a:prstGeom>
        </p:spPr>
      </p:pic>
    </p:spTree>
    <p:extLst>
      <p:ext uri="{BB962C8B-B14F-4D97-AF65-F5344CB8AC3E}">
        <p14:creationId xmlns:p14="http://schemas.microsoft.com/office/powerpoint/2010/main" val="14269501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45B6243D-1659-4D4B-806E-6EB5F798AB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47" name="Picture 46">
            <a:extLst>
              <a:ext uri="{FF2B5EF4-FFF2-40B4-BE49-F238E27FC236}">
                <a16:creationId xmlns:a16="http://schemas.microsoft.com/office/drawing/2014/main" id="{74FECEB1-EC11-4546-A647-2BC14FFC4E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49" name="Rectangle 48">
            <a:extLst>
              <a:ext uri="{FF2B5EF4-FFF2-40B4-BE49-F238E27FC236}">
                <a16:creationId xmlns:a16="http://schemas.microsoft.com/office/drawing/2014/main" id="{B681A340-4E9C-4A53-8BF1-A9554FC8D0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Rectangle 50">
            <a:extLst>
              <a:ext uri="{FF2B5EF4-FFF2-40B4-BE49-F238E27FC236}">
                <a16:creationId xmlns:a16="http://schemas.microsoft.com/office/drawing/2014/main" id="{F0AB25C7-C9A2-4029-B780-972A17ACB8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 name="Rectangle 52">
            <a:extLst>
              <a:ext uri="{FF2B5EF4-FFF2-40B4-BE49-F238E27FC236}">
                <a16:creationId xmlns:a16="http://schemas.microsoft.com/office/drawing/2014/main" id="{01519CBC-04B6-49F8-BE9C-C3FA4966C9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 name="Rectangle 54">
            <a:extLst>
              <a:ext uri="{FF2B5EF4-FFF2-40B4-BE49-F238E27FC236}">
                <a16:creationId xmlns:a16="http://schemas.microsoft.com/office/drawing/2014/main" id="{F0D9536D-8205-4CE1-B98A-CE9695A7F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 name="TextBox 56">
            <a:extLst>
              <a:ext uri="{FF2B5EF4-FFF2-40B4-BE49-F238E27FC236}">
                <a16:creationId xmlns:a16="http://schemas.microsoft.com/office/drawing/2014/main" id="{E2872EB9-81ED-49FE-81A8-B2DE3B3CDDE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59" name="Rectangle 58">
            <a:extLst>
              <a:ext uri="{FF2B5EF4-FFF2-40B4-BE49-F238E27FC236}">
                <a16:creationId xmlns:a16="http://schemas.microsoft.com/office/drawing/2014/main" id="{B5E326A3-EB92-4BDA-9F77-45197E0CB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a:extLst>
              <a:ext uri="{FF2B5EF4-FFF2-40B4-BE49-F238E27FC236}">
                <a16:creationId xmlns:a16="http://schemas.microsoft.com/office/drawing/2014/main" id="{B4E7D395-0531-4A17-A276-FDA3EB7792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63" name="Rectangle 62">
            <a:extLst>
              <a:ext uri="{FF2B5EF4-FFF2-40B4-BE49-F238E27FC236}">
                <a16:creationId xmlns:a16="http://schemas.microsoft.com/office/drawing/2014/main" id="{CAC996C7-7B84-4645-9AA1-6EA85EAB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229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a:extLst>
              <a:ext uri="{FF2B5EF4-FFF2-40B4-BE49-F238E27FC236}">
                <a16:creationId xmlns:a16="http://schemas.microsoft.com/office/drawing/2014/main" id="{435F49F7-9287-D444-BE8D-2BA153AE6F05}"/>
              </a:ext>
            </a:extLst>
          </p:cNvPr>
          <p:cNvSpPr>
            <a:spLocks noGrp="1"/>
          </p:cNvSpPr>
          <p:nvPr>
            <p:ph type="title"/>
          </p:nvPr>
        </p:nvSpPr>
        <p:spPr>
          <a:xfrm>
            <a:off x="1337191" y="1064365"/>
            <a:ext cx="2856582" cy="3313671"/>
          </a:xfrm>
        </p:spPr>
        <p:txBody>
          <a:bodyPr vert="horz" lIns="91440" tIns="45720" rIns="91440" bIns="45720" rtlCol="0" anchor="t">
            <a:normAutofit/>
          </a:bodyPr>
          <a:lstStyle/>
          <a:p>
            <a:r>
              <a:rPr lang="en-US" sz="4000" dirty="0">
                <a:solidFill>
                  <a:schemeClr val="bg1"/>
                </a:solidFill>
              </a:rPr>
              <a:t>Explanation of the Issue </a:t>
            </a:r>
          </a:p>
        </p:txBody>
      </p:sp>
      <p:sp>
        <p:nvSpPr>
          <p:cNvPr id="65" name="Rectangle 64">
            <a:extLst>
              <a:ext uri="{FF2B5EF4-FFF2-40B4-BE49-F238E27FC236}">
                <a16:creationId xmlns:a16="http://schemas.microsoft.com/office/drawing/2014/main" id="{32DC315B-5680-47D9-B827-34D012FB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769"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3" name="Text Placeholder 3">
            <a:extLst>
              <a:ext uri="{FF2B5EF4-FFF2-40B4-BE49-F238E27FC236}">
                <a16:creationId xmlns:a16="http://schemas.microsoft.com/office/drawing/2014/main" id="{F5791F2A-2A5C-4BDF-B60A-60B4C9075EDA}"/>
              </a:ext>
            </a:extLst>
          </p:cNvPr>
          <p:cNvGraphicFramePr/>
          <p:nvPr>
            <p:extLst>
              <p:ext uri="{D42A27DB-BD31-4B8C-83A1-F6EECF244321}">
                <p14:modId xmlns:p14="http://schemas.microsoft.com/office/powerpoint/2010/main" val="99109609"/>
              </p:ext>
            </p:extLst>
          </p:nvPr>
        </p:nvGraphicFramePr>
        <p:xfrm>
          <a:off x="5507182" y="897534"/>
          <a:ext cx="5889686" cy="53192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 name="Audio Recording Apr 17, 2021 at 3:32:55 PM" descr="Audio Recording Apr 17, 2021 at 3:32:55 PM">
            <a:hlinkClick r:id="" action="ppaction://media"/>
            <a:extLst>
              <a:ext uri="{FF2B5EF4-FFF2-40B4-BE49-F238E27FC236}">
                <a16:creationId xmlns:a16="http://schemas.microsoft.com/office/drawing/2014/main" id="{6898FEC7-0DF9-584C-8BDE-C0365528E8DD}"/>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240346" y="0"/>
            <a:ext cx="812800" cy="812800"/>
          </a:xfrm>
          <a:prstGeom prst="rect">
            <a:avLst/>
          </a:prstGeom>
        </p:spPr>
      </p:pic>
    </p:spTree>
    <p:extLst>
      <p:ext uri="{BB962C8B-B14F-4D97-AF65-F5344CB8AC3E}">
        <p14:creationId xmlns:p14="http://schemas.microsoft.com/office/powerpoint/2010/main" val="11316078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35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5"/>
          <a:stretch/>
        </a:blipFill>
        <a:effectLst/>
      </p:bgPr>
    </p:bg>
    <p:spTree>
      <p:nvGrpSpPr>
        <p:cNvPr id="1" name=""/>
        <p:cNvGrpSpPr/>
        <p:nvPr/>
      </p:nvGrpSpPr>
      <p:grpSpPr>
        <a:xfrm>
          <a:off x="0" y="0"/>
          <a:ext cx="0" cy="0"/>
          <a:chOff x="0" y="0"/>
          <a:chExt cx="0" cy="0"/>
        </a:xfrm>
      </p:grpSpPr>
      <p:pic>
        <p:nvPicPr>
          <p:cNvPr id="40" name="Picture 10">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42" name="Picture 12">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7">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43" name="Rectangle 14">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16">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18">
            <a:extLst>
              <a:ext uri="{FF2B5EF4-FFF2-40B4-BE49-F238E27FC236}">
                <a16:creationId xmlns:a16="http://schemas.microsoft.com/office/drawing/2014/main" id="{E1F0989E-BFBB-43E4-927B-2C51C7AE26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20">
            <a:extLst>
              <a:ext uri="{FF2B5EF4-FFF2-40B4-BE49-F238E27FC236}">
                <a16:creationId xmlns:a16="http://schemas.microsoft.com/office/drawing/2014/main" id="{8ACA2469-91AA-459B-A5DD-8FFC0F70E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TextBox 22">
            <a:extLst>
              <a:ext uri="{FF2B5EF4-FFF2-40B4-BE49-F238E27FC236}">
                <a16:creationId xmlns:a16="http://schemas.microsoft.com/office/drawing/2014/main" id="{97860FD2-CA19-4064-AA6F-68050C3D2011}"/>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48" name="Rectangle 24">
            <a:extLst>
              <a:ext uri="{FF2B5EF4-FFF2-40B4-BE49-F238E27FC236}">
                <a16:creationId xmlns:a16="http://schemas.microsoft.com/office/drawing/2014/main" id="{8BEDFD2F-1480-498D-9A62-BA55B14A3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26">
            <a:extLst>
              <a:ext uri="{FF2B5EF4-FFF2-40B4-BE49-F238E27FC236}">
                <a16:creationId xmlns:a16="http://schemas.microsoft.com/office/drawing/2014/main" id="{52D381FB-9400-4C85-9074-8D2C4A88D8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50" name="Picture 28">
            <a:extLst>
              <a:ext uri="{FF2B5EF4-FFF2-40B4-BE49-F238E27FC236}">
                <a16:creationId xmlns:a16="http://schemas.microsoft.com/office/drawing/2014/main" id="{048C39C2-D375-4197-8882-9EBD58C853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7">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51" name="Rectangle 30">
            <a:extLst>
              <a:ext uri="{FF2B5EF4-FFF2-40B4-BE49-F238E27FC236}">
                <a16:creationId xmlns:a16="http://schemas.microsoft.com/office/drawing/2014/main" id="{C306EEC9-6E83-4555-A9D3-7910ED27B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32">
            <a:extLst>
              <a:ext uri="{FF2B5EF4-FFF2-40B4-BE49-F238E27FC236}">
                <a16:creationId xmlns:a16="http://schemas.microsoft.com/office/drawing/2014/main" id="{186F7B80-3B04-4C72-BA77-E34EF7FAC9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34">
            <a:extLst>
              <a:ext uri="{FF2B5EF4-FFF2-40B4-BE49-F238E27FC236}">
                <a16:creationId xmlns:a16="http://schemas.microsoft.com/office/drawing/2014/main" id="{4D1AC6C6-FE68-4B13-BFCF-D0E8B3D817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BEA58B-B0E4-FD46-B432-FD1EDEF2FA37}"/>
              </a:ext>
            </a:extLst>
          </p:cNvPr>
          <p:cNvSpPr>
            <a:spLocks noGrp="1"/>
          </p:cNvSpPr>
          <p:nvPr>
            <p:ph type="title"/>
          </p:nvPr>
        </p:nvSpPr>
        <p:spPr>
          <a:xfrm>
            <a:off x="1506581" y="638508"/>
            <a:ext cx="3125970" cy="1246778"/>
          </a:xfrm>
        </p:spPr>
        <p:txBody>
          <a:bodyPr vert="horz" lIns="91440" tIns="45720" rIns="91440" bIns="45720" rtlCol="0" anchor="t">
            <a:normAutofit/>
          </a:bodyPr>
          <a:lstStyle/>
          <a:p>
            <a:pPr algn="l"/>
            <a:r>
              <a:rPr lang="en-US" sz="2800" dirty="0"/>
              <a:t>How Depression Directly Impacts the Elderly </a:t>
            </a:r>
          </a:p>
        </p:txBody>
      </p:sp>
      <p:sp>
        <p:nvSpPr>
          <p:cNvPr id="3" name="Content Placeholder 2">
            <a:extLst>
              <a:ext uri="{FF2B5EF4-FFF2-40B4-BE49-F238E27FC236}">
                <a16:creationId xmlns:a16="http://schemas.microsoft.com/office/drawing/2014/main" id="{9A9BCA99-8326-DE49-8E82-4A24F99FDA04}"/>
              </a:ext>
            </a:extLst>
          </p:cNvPr>
          <p:cNvSpPr>
            <a:spLocks noGrp="1"/>
          </p:cNvSpPr>
          <p:nvPr>
            <p:ph sz="half" idx="1"/>
          </p:nvPr>
        </p:nvSpPr>
        <p:spPr>
          <a:xfrm>
            <a:off x="1131972" y="2052116"/>
            <a:ext cx="4135645" cy="3997828"/>
          </a:xfrm>
        </p:spPr>
        <p:txBody>
          <a:bodyPr vert="horz" lIns="91440" tIns="45720" rIns="91440" bIns="45720" rtlCol="0" anchor="ctr">
            <a:noAutofit/>
          </a:bodyPr>
          <a:lstStyle/>
          <a:p>
            <a:pPr>
              <a:lnSpc>
                <a:spcPct val="110000"/>
              </a:lnSpc>
            </a:pPr>
            <a:r>
              <a:rPr lang="en-US" dirty="0"/>
              <a:t>Possible risk factors in correlation with depression in elders is the feeling of hopelessness, poor health/chronic pain, social isolation, loneliness, and more. </a:t>
            </a:r>
          </a:p>
          <a:p>
            <a:pPr>
              <a:lnSpc>
                <a:spcPct val="110000"/>
              </a:lnSpc>
            </a:pPr>
            <a:r>
              <a:rPr lang="en-US" dirty="0"/>
              <a:t>Signs of depression in elders can be easily missed by doctors and family.</a:t>
            </a:r>
          </a:p>
          <a:p>
            <a:pPr>
              <a:lnSpc>
                <a:spcPct val="110000"/>
              </a:lnSpc>
            </a:pPr>
            <a:r>
              <a:rPr lang="en-US" dirty="0"/>
              <a:t>Can be hard to recognize </a:t>
            </a:r>
          </a:p>
        </p:txBody>
      </p:sp>
      <p:sp>
        <p:nvSpPr>
          <p:cNvPr id="54" name="Rectangle 36">
            <a:extLst>
              <a:ext uri="{FF2B5EF4-FFF2-40B4-BE49-F238E27FC236}">
                <a16:creationId xmlns:a16="http://schemas.microsoft.com/office/drawing/2014/main" id="{7E2C0214-1438-4F5F-8BB7-847D7B2B3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151" y="0"/>
            <a:ext cx="595084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Table&#10;&#10;Description automatically generated">
            <a:extLst>
              <a:ext uri="{FF2B5EF4-FFF2-40B4-BE49-F238E27FC236}">
                <a16:creationId xmlns:a16="http://schemas.microsoft.com/office/drawing/2014/main" id="{F70C0984-8CDA-9946-9894-2F8FFF520E6F}"/>
              </a:ext>
            </a:extLst>
          </p:cNvPr>
          <p:cNvPicPr>
            <a:picLocks noGrp="1" noChangeAspect="1"/>
          </p:cNvPicPr>
          <p:nvPr>
            <p:ph sz="half" idx="2"/>
          </p:nvPr>
        </p:nvPicPr>
        <p:blipFill>
          <a:blip r:embed="rId8"/>
          <a:stretch>
            <a:fillRect/>
          </a:stretch>
        </p:blipFill>
        <p:spPr>
          <a:xfrm>
            <a:off x="5756053" y="1671789"/>
            <a:ext cx="5303975" cy="3513881"/>
          </a:xfrm>
          <a:prstGeom prst="rect">
            <a:avLst/>
          </a:prstGeom>
          <a:ln w="12700">
            <a:noFill/>
          </a:ln>
        </p:spPr>
      </p:pic>
      <p:sp>
        <p:nvSpPr>
          <p:cNvPr id="39" name="Rectangle 38">
            <a:extLst>
              <a:ext uri="{FF2B5EF4-FFF2-40B4-BE49-F238E27FC236}">
                <a16:creationId xmlns:a16="http://schemas.microsoft.com/office/drawing/2014/main" id="{41CFFB3C-DBCC-498B-B635-CD1FA730D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6044" y="240175"/>
            <a:ext cx="5461080" cy="6371837"/>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BB289EA-43E0-4FC3-A38C-8168D8F18A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udio Recording Apr 17, 2021 at 3:34:24 PM" descr="Audio Recording Apr 17, 2021 at 3:34:24 PM">
            <a:hlinkClick r:id="" action="ppaction://media"/>
            <a:extLst>
              <a:ext uri="{FF2B5EF4-FFF2-40B4-BE49-F238E27FC236}">
                <a16:creationId xmlns:a16="http://schemas.microsoft.com/office/drawing/2014/main" id="{5FAA9693-28CF-B644-B0EA-F52D569D8224}"/>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9090" y="87775"/>
            <a:ext cx="812800" cy="812800"/>
          </a:xfrm>
          <a:prstGeom prst="rect">
            <a:avLst/>
          </a:prstGeom>
        </p:spPr>
      </p:pic>
    </p:spTree>
    <p:extLst>
      <p:ext uri="{BB962C8B-B14F-4D97-AF65-F5344CB8AC3E}">
        <p14:creationId xmlns:p14="http://schemas.microsoft.com/office/powerpoint/2010/main" val="322504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11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5"/>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7" name="Picture 16">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7">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9" name="Rectangle 18">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E1F0989E-BFBB-43E4-927B-2C51C7AE26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8ACA2469-91AA-459B-A5DD-8FFC0F70E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TextBox 26">
            <a:extLst>
              <a:ext uri="{FF2B5EF4-FFF2-40B4-BE49-F238E27FC236}">
                <a16:creationId xmlns:a16="http://schemas.microsoft.com/office/drawing/2014/main" id="{97860FD2-CA19-4064-AA6F-68050C3D2011}"/>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29" name="Rectangle 28">
            <a:extLst>
              <a:ext uri="{FF2B5EF4-FFF2-40B4-BE49-F238E27FC236}">
                <a16:creationId xmlns:a16="http://schemas.microsoft.com/office/drawing/2014/main" id="{8BEDFD2F-1480-498D-9A62-BA55B14A3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52D381FB-9400-4C85-9074-8D2C4A88D8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3" name="Picture 32">
            <a:extLst>
              <a:ext uri="{FF2B5EF4-FFF2-40B4-BE49-F238E27FC236}">
                <a16:creationId xmlns:a16="http://schemas.microsoft.com/office/drawing/2014/main" id="{048C39C2-D375-4197-8882-9EBD58C853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7">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5" name="Rectangle 34">
            <a:extLst>
              <a:ext uri="{FF2B5EF4-FFF2-40B4-BE49-F238E27FC236}">
                <a16:creationId xmlns:a16="http://schemas.microsoft.com/office/drawing/2014/main" id="{C306EEC9-6E83-4555-A9D3-7910ED27B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86F7B80-3B04-4C72-BA77-E34EF7FAC9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D1AC6C6-FE68-4B13-BFCF-D0E8B3D817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E2C0214-1438-4F5F-8BB7-847D7B2B3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151" y="0"/>
            <a:ext cx="595084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A picture containing graphical user interface&#10;&#10;Description automatically generated">
            <a:extLst>
              <a:ext uri="{FF2B5EF4-FFF2-40B4-BE49-F238E27FC236}">
                <a16:creationId xmlns:a16="http://schemas.microsoft.com/office/drawing/2014/main" id="{EFD8464F-AB26-834F-89E2-286F7C912F7A}"/>
              </a:ext>
            </a:extLst>
          </p:cNvPr>
          <p:cNvPicPr>
            <a:picLocks noGrp="1" noChangeAspect="1"/>
          </p:cNvPicPr>
          <p:nvPr>
            <p:ph idx="1"/>
          </p:nvPr>
        </p:nvPicPr>
        <p:blipFill>
          <a:blip r:embed="rId8"/>
          <a:stretch>
            <a:fillRect/>
          </a:stretch>
        </p:blipFill>
        <p:spPr>
          <a:xfrm>
            <a:off x="5756053" y="1433110"/>
            <a:ext cx="5303975" cy="4197669"/>
          </a:xfrm>
          <a:prstGeom prst="rect">
            <a:avLst/>
          </a:prstGeom>
          <a:ln w="12700">
            <a:noFill/>
          </a:ln>
        </p:spPr>
      </p:pic>
      <p:sp>
        <p:nvSpPr>
          <p:cNvPr id="43" name="Rectangle 42">
            <a:extLst>
              <a:ext uri="{FF2B5EF4-FFF2-40B4-BE49-F238E27FC236}">
                <a16:creationId xmlns:a16="http://schemas.microsoft.com/office/drawing/2014/main" id="{41CFFB3C-DBCC-498B-B635-CD1FA730D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6044" y="240175"/>
            <a:ext cx="5461080" cy="6371837"/>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7BB289EA-43E0-4FC3-A38C-8168D8F18A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7" name="Text Placeholder 7">
            <a:extLst>
              <a:ext uri="{FF2B5EF4-FFF2-40B4-BE49-F238E27FC236}">
                <a16:creationId xmlns:a16="http://schemas.microsoft.com/office/drawing/2014/main" id="{2932E709-6C53-4C64-8DC6-ABA8CC3AE01F}"/>
              </a:ext>
            </a:extLst>
          </p:cNvPr>
          <p:cNvGraphicFramePr/>
          <p:nvPr>
            <p:extLst>
              <p:ext uri="{D42A27DB-BD31-4B8C-83A1-F6EECF244321}">
                <p14:modId xmlns:p14="http://schemas.microsoft.com/office/powerpoint/2010/main" val="1141377544"/>
              </p:ext>
            </p:extLst>
          </p:nvPr>
        </p:nvGraphicFramePr>
        <p:xfrm>
          <a:off x="1535230" y="1010557"/>
          <a:ext cx="3446054" cy="520621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1" name="Audio Recording Apr 17, 2021 at 3:36:10 PM" descr="Audio Recording Apr 17, 2021 at 3:36:10 PM">
            <a:hlinkClick r:id="" action="ppaction://media"/>
            <a:extLst>
              <a:ext uri="{FF2B5EF4-FFF2-40B4-BE49-F238E27FC236}">
                <a16:creationId xmlns:a16="http://schemas.microsoft.com/office/drawing/2014/main" id="{5F8A61CA-B9F7-644D-8BD4-1221CAF7D8CD}"/>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08937" y="149682"/>
            <a:ext cx="812800" cy="812800"/>
          </a:xfrm>
          <a:prstGeom prst="rect">
            <a:avLst/>
          </a:prstGeom>
        </p:spPr>
      </p:pic>
    </p:spTree>
    <p:extLst>
      <p:ext uri="{BB962C8B-B14F-4D97-AF65-F5344CB8AC3E}">
        <p14:creationId xmlns:p14="http://schemas.microsoft.com/office/powerpoint/2010/main" val="299145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1136"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5"/>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41B7737-E3D8-47F4-8B54-7529C7A836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DAD12E-853D-4E20-9104-7129A3BF0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gradFill flip="none" rotWithShape="1">
            <a:gsLst>
              <a:gs pos="100000">
                <a:schemeClr val="tx2">
                  <a:lumMod val="25000"/>
                  <a:alpha val="10000"/>
                </a:schemeClr>
              </a:gs>
              <a:gs pos="0">
                <a:schemeClr val="bg2">
                  <a:lumMod val="75000"/>
                  <a:lumOff val="25000"/>
                  <a:alpha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DA59AFC-4552-4608-9A63-AFBBC2C029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BEBA8EAE-BF5A-486C-A8C5-ECC9F3942E4B}">
                <a14:imgProps xmlns:a14="http://schemas.microsoft.com/office/drawing/2010/main">
                  <a14:imgLayer r:embed="rId7">
                    <a14:imgEffect>
                      <a14:brightnessContrast bright="-19000"/>
                    </a14:imgEffect>
                  </a14:imgLayer>
                </a14:imgProps>
              </a:ex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pic>
        <p:nvPicPr>
          <p:cNvPr id="14" name="Picture 13">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8">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AC1E939A-6A69-42AE-8471-3AD3A74AD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542" y="0"/>
            <a:ext cx="11236326" cy="6858000"/>
          </a:xfrm>
          <a:prstGeom prst="rect">
            <a:avLst/>
          </a:prstGeom>
          <a:gradFill flip="none" rotWithShape="1">
            <a:gsLst>
              <a:gs pos="0">
                <a:schemeClr val="bg2">
                  <a:alpha val="0"/>
                </a:schemeClr>
              </a:gs>
              <a:gs pos="100000">
                <a:schemeClr val="bg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B3310A0-CD3D-6746-BE2E-35F4CCE9982F}"/>
              </a:ext>
            </a:extLst>
          </p:cNvPr>
          <p:cNvSpPr>
            <a:spLocks noGrp="1"/>
          </p:cNvSpPr>
          <p:nvPr>
            <p:ph type="title"/>
          </p:nvPr>
        </p:nvSpPr>
        <p:spPr>
          <a:xfrm>
            <a:off x="1621860" y="1185911"/>
            <a:ext cx="3772261" cy="4891624"/>
          </a:xfrm>
        </p:spPr>
        <p:txBody>
          <a:bodyPr>
            <a:normAutofit/>
          </a:bodyPr>
          <a:lstStyle/>
          <a:p>
            <a:r>
              <a:rPr lang="en-US" sz="4800" dirty="0"/>
              <a:t>Challenges with the U.S. Policies </a:t>
            </a:r>
          </a:p>
        </p:txBody>
      </p:sp>
      <p:sp>
        <p:nvSpPr>
          <p:cNvPr id="18" name="Rectangle 17">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ight Triangle 19">
            <a:extLst>
              <a:ext uri="{FF2B5EF4-FFF2-40B4-BE49-F238E27FC236}">
                <a16:creationId xmlns:a16="http://schemas.microsoft.com/office/drawing/2014/main" id="{92255F51-A06E-404D-AE04-D9590EAC8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5262" y="1317286"/>
            <a:ext cx="239869"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Content Placeholder 2">
            <a:extLst>
              <a:ext uri="{FF2B5EF4-FFF2-40B4-BE49-F238E27FC236}">
                <a16:creationId xmlns:a16="http://schemas.microsoft.com/office/drawing/2014/main" id="{5393B94D-3F2A-402D-9B08-42A89BD119C0}"/>
              </a:ext>
            </a:extLst>
          </p:cNvPr>
          <p:cNvGraphicFramePr>
            <a:graphicFrameLocks noGrp="1"/>
          </p:cNvGraphicFramePr>
          <p:nvPr>
            <p:ph idx="1"/>
            <p:extLst>
              <p:ext uri="{D42A27DB-BD31-4B8C-83A1-F6EECF244321}">
                <p14:modId xmlns:p14="http://schemas.microsoft.com/office/powerpoint/2010/main" val="2447931044"/>
              </p:ext>
            </p:extLst>
          </p:nvPr>
        </p:nvGraphicFramePr>
        <p:xfrm>
          <a:off x="5765739" y="1185911"/>
          <a:ext cx="5332895" cy="486403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4" name="Audio Recording Apr 17, 2021 at 3:38:32 PM" descr="Audio Recording Apr 17, 2021 at 3:38:32 PM">
            <a:hlinkClick r:id="" action="ppaction://media"/>
            <a:extLst>
              <a:ext uri="{FF2B5EF4-FFF2-40B4-BE49-F238E27FC236}">
                <a16:creationId xmlns:a16="http://schemas.microsoft.com/office/drawing/2014/main" id="{3599FA45-729A-3B45-B1A6-090F7BC38CD4}"/>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38610" y="76200"/>
            <a:ext cx="812800" cy="812800"/>
          </a:xfrm>
          <a:prstGeom prst="rect">
            <a:avLst/>
          </a:prstGeom>
        </p:spPr>
      </p:pic>
    </p:spTree>
    <p:extLst>
      <p:ext uri="{BB962C8B-B14F-4D97-AF65-F5344CB8AC3E}">
        <p14:creationId xmlns:p14="http://schemas.microsoft.com/office/powerpoint/2010/main" val="395226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1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 name="Picture 7">
            <a:extLst>
              <a:ext uri="{FF2B5EF4-FFF2-40B4-BE49-F238E27FC236}">
                <a16:creationId xmlns:a16="http://schemas.microsoft.com/office/drawing/2014/main" id="{3DBBA26C-89C3-411F-9753-606A413F89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3" name="Picture 9">
            <a:extLst>
              <a:ext uri="{FF2B5EF4-FFF2-40B4-BE49-F238E27FC236}">
                <a16:creationId xmlns:a16="http://schemas.microsoft.com/office/drawing/2014/main" id="{EEAD2215-6311-4D1C-B6B5-F57CB6BFC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4" name="Rectangle 11">
            <a:extLst>
              <a:ext uri="{FF2B5EF4-FFF2-40B4-BE49-F238E27FC236}">
                <a16:creationId xmlns:a16="http://schemas.microsoft.com/office/drawing/2014/main" id="{7BA5DE79-30D1-4A10-8DB9-0A6E523A9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13">
            <a:extLst>
              <a:ext uri="{FF2B5EF4-FFF2-40B4-BE49-F238E27FC236}">
                <a16:creationId xmlns:a16="http://schemas.microsoft.com/office/drawing/2014/main" id="{9ABD0D63-D23F-4AE7-8270-4185EF9C1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15">
            <a:extLst>
              <a:ext uri="{FF2B5EF4-FFF2-40B4-BE49-F238E27FC236}">
                <a16:creationId xmlns:a16="http://schemas.microsoft.com/office/drawing/2014/main" id="{72168E9E-94E9-4BE3-B88C-C8A468117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17">
            <a:extLst>
              <a:ext uri="{FF2B5EF4-FFF2-40B4-BE49-F238E27FC236}">
                <a16:creationId xmlns:a16="http://schemas.microsoft.com/office/drawing/2014/main" id="{12107AC1-AA0D-4097-B03D-FD3C632AB8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TextBox 19">
            <a:extLst>
              <a:ext uri="{FF2B5EF4-FFF2-40B4-BE49-F238E27FC236}">
                <a16:creationId xmlns:a16="http://schemas.microsoft.com/office/drawing/2014/main" id="{7C8D231A-EC46-4736-B00F-76D3070822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39" name="Rectangle 21">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23">
            <a:extLst>
              <a:ext uri="{FF2B5EF4-FFF2-40B4-BE49-F238E27FC236}">
                <a16:creationId xmlns:a16="http://schemas.microsoft.com/office/drawing/2014/main" id="{558A0B6A-DEC0-46AC-8D12-B6E45FCD1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33" y="0"/>
            <a:ext cx="12189867" cy="6858001"/>
          </a:xfrm>
          <a:prstGeom prst="rect">
            <a:avLst/>
          </a:prstGeom>
          <a:solidFill>
            <a:schemeClr val="tx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25">
            <a:extLst>
              <a:ext uri="{FF2B5EF4-FFF2-40B4-BE49-F238E27FC236}">
                <a16:creationId xmlns:a16="http://schemas.microsoft.com/office/drawing/2014/main" id="{8C1A506D-EB69-4549-9782-F0EBB2A9AE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sp>
        <p:nvSpPr>
          <p:cNvPr id="2" name="Title 1">
            <a:extLst>
              <a:ext uri="{FF2B5EF4-FFF2-40B4-BE49-F238E27FC236}">
                <a16:creationId xmlns:a16="http://schemas.microsoft.com/office/drawing/2014/main" id="{56C3780A-7A8A-D945-AF7D-8CF9B68F4D16}"/>
              </a:ext>
            </a:extLst>
          </p:cNvPr>
          <p:cNvSpPr>
            <a:spLocks noGrp="1"/>
          </p:cNvSpPr>
          <p:nvPr>
            <p:ph type="title"/>
          </p:nvPr>
        </p:nvSpPr>
        <p:spPr>
          <a:xfrm>
            <a:off x="2141744" y="1437783"/>
            <a:ext cx="7908513" cy="2495051"/>
          </a:xfrm>
        </p:spPr>
        <p:txBody>
          <a:bodyPr vert="horz" lIns="91440" tIns="45720" rIns="91440" bIns="45720" rtlCol="0" anchor="b">
            <a:normAutofit/>
          </a:bodyPr>
          <a:lstStyle/>
          <a:p>
            <a:pPr algn="ctr"/>
            <a:r>
              <a:rPr lang="en-US" sz="6600"/>
              <a:t>Possible Solutions for the U.S.</a:t>
            </a:r>
          </a:p>
        </p:txBody>
      </p:sp>
      <p:pic>
        <p:nvPicPr>
          <p:cNvPr id="4" name="Audio Recording Apr 17, 2021 at 3:38:46 PM" descr="Audio Recording Apr 17, 2021 at 3:38:46 PM">
            <a:hlinkClick r:id="" action="ppaction://media"/>
            <a:extLst>
              <a:ext uri="{FF2B5EF4-FFF2-40B4-BE49-F238E27FC236}">
                <a16:creationId xmlns:a16="http://schemas.microsoft.com/office/drawing/2014/main" id="{89A63E73-7AB7-2543-907E-7FD15B6DCF4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054" y="279400"/>
            <a:ext cx="812800" cy="812800"/>
          </a:xfrm>
          <a:prstGeom prst="rect">
            <a:avLst/>
          </a:prstGeom>
        </p:spPr>
      </p:pic>
    </p:spTree>
    <p:extLst>
      <p:ext uri="{BB962C8B-B14F-4D97-AF65-F5344CB8AC3E}">
        <p14:creationId xmlns:p14="http://schemas.microsoft.com/office/powerpoint/2010/main" val="183055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C0294F1-7EE2-4EB9-A41B-908481D40A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32"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B5E326A3-EB92-4BDA-9F77-45197E0CB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39686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AC996C7-7B84-4645-9AA1-6EA85EAB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32DC315B-5680-47D9-B827-34D012FB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F5671A1-AD15-5643-BC58-E194698171ED}"/>
              </a:ext>
            </a:extLst>
          </p:cNvPr>
          <p:cNvSpPr>
            <a:spLocks noGrp="1"/>
          </p:cNvSpPr>
          <p:nvPr>
            <p:ph type="title"/>
          </p:nvPr>
        </p:nvSpPr>
        <p:spPr>
          <a:xfrm>
            <a:off x="2611808" y="808056"/>
            <a:ext cx="7958331" cy="1077229"/>
          </a:xfrm>
        </p:spPr>
        <p:txBody>
          <a:bodyPr>
            <a:normAutofit/>
          </a:bodyPr>
          <a:lstStyle/>
          <a:p>
            <a:pPr algn="l"/>
            <a:r>
              <a:rPr lang="en-US"/>
              <a:t>Solutions</a:t>
            </a:r>
          </a:p>
        </p:txBody>
      </p:sp>
      <p:graphicFrame>
        <p:nvGraphicFramePr>
          <p:cNvPr id="18" name="Content Placeholder 2">
            <a:extLst>
              <a:ext uri="{FF2B5EF4-FFF2-40B4-BE49-F238E27FC236}">
                <a16:creationId xmlns:a16="http://schemas.microsoft.com/office/drawing/2014/main" id="{9ACCF9C8-93C8-471B-8669-FDD65B512606}"/>
              </a:ext>
            </a:extLst>
          </p:cNvPr>
          <p:cNvGraphicFramePr>
            <a:graphicFrameLocks noGrp="1"/>
          </p:cNvGraphicFramePr>
          <p:nvPr>
            <p:ph idx="1"/>
            <p:extLst>
              <p:ext uri="{D42A27DB-BD31-4B8C-83A1-F6EECF244321}">
                <p14:modId xmlns:p14="http://schemas.microsoft.com/office/powerpoint/2010/main" val="236656578"/>
              </p:ext>
            </p:extLst>
          </p:nvPr>
        </p:nvGraphicFramePr>
        <p:xfrm>
          <a:off x="2611807" y="2367883"/>
          <a:ext cx="7958331" cy="33668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Audio Recording Apr 17, 2021 at 3:40:33 PM" descr="Audio Recording Apr 17, 2021 at 3:40:33 PM">
            <a:hlinkClick r:id="" action="ppaction://media"/>
            <a:extLst>
              <a:ext uri="{FF2B5EF4-FFF2-40B4-BE49-F238E27FC236}">
                <a16:creationId xmlns:a16="http://schemas.microsoft.com/office/drawing/2014/main" id="{C9CAC285-B329-0640-8B00-86BC4DE2DA1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222901" y="0"/>
            <a:ext cx="812800" cy="812800"/>
          </a:xfrm>
          <a:prstGeom prst="rect">
            <a:avLst/>
          </a:prstGeom>
        </p:spPr>
      </p:pic>
    </p:spTree>
    <p:extLst>
      <p:ext uri="{BB962C8B-B14F-4D97-AF65-F5344CB8AC3E}">
        <p14:creationId xmlns:p14="http://schemas.microsoft.com/office/powerpoint/2010/main" val="25283392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497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5"/>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59CD79B-13FF-4DE6-AF06-77B560C628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1"/>
            <a:ext cx="111844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402D77BF-B8EB-4AFE-AC21-08C836EF16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 name="Title 1">
            <a:extLst>
              <a:ext uri="{FF2B5EF4-FFF2-40B4-BE49-F238E27FC236}">
                <a16:creationId xmlns:a16="http://schemas.microsoft.com/office/drawing/2014/main" id="{A5D3B87F-9C43-DE4F-93E8-FE8DB6338BA0}"/>
              </a:ext>
            </a:extLst>
          </p:cNvPr>
          <p:cNvSpPr>
            <a:spLocks noGrp="1"/>
          </p:cNvSpPr>
          <p:nvPr>
            <p:ph type="title"/>
          </p:nvPr>
        </p:nvSpPr>
        <p:spPr>
          <a:xfrm>
            <a:off x="2611808" y="808056"/>
            <a:ext cx="7958331" cy="1077229"/>
          </a:xfrm>
        </p:spPr>
        <p:txBody>
          <a:bodyPr>
            <a:normAutofit/>
          </a:bodyPr>
          <a:lstStyle/>
          <a:p>
            <a:pPr algn="l"/>
            <a:r>
              <a:rPr lang="en-US"/>
              <a:t>Comparing and Contrasting with another Country: Spain </a:t>
            </a:r>
          </a:p>
        </p:txBody>
      </p:sp>
      <p:graphicFrame>
        <p:nvGraphicFramePr>
          <p:cNvPr id="20" name="Content Placeholder 2">
            <a:extLst>
              <a:ext uri="{FF2B5EF4-FFF2-40B4-BE49-F238E27FC236}">
                <a16:creationId xmlns:a16="http://schemas.microsoft.com/office/drawing/2014/main" id="{A60F6A4D-B10C-4530-AA54-08D51C4952FD}"/>
              </a:ext>
            </a:extLst>
          </p:cNvPr>
          <p:cNvGraphicFramePr>
            <a:graphicFrameLocks noGrp="1"/>
          </p:cNvGraphicFramePr>
          <p:nvPr>
            <p:ph idx="1"/>
            <p:extLst>
              <p:ext uri="{D42A27DB-BD31-4B8C-83A1-F6EECF244321}">
                <p14:modId xmlns:p14="http://schemas.microsoft.com/office/powerpoint/2010/main" val="109042359"/>
              </p:ext>
            </p:extLst>
          </p:nvPr>
        </p:nvGraphicFramePr>
        <p:xfrm>
          <a:off x="2611807" y="2367883"/>
          <a:ext cx="7915667" cy="33668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 name="Audio Recording Apr 17, 2021 at 3:41:51 PM" descr="Audio Recording Apr 17, 2021 at 3:41:51 PM">
            <a:hlinkClick r:id="" action="ppaction://media"/>
            <a:extLst>
              <a:ext uri="{FF2B5EF4-FFF2-40B4-BE49-F238E27FC236}">
                <a16:creationId xmlns:a16="http://schemas.microsoft.com/office/drawing/2014/main" id="{4CD8A382-CFD3-8944-8B54-1FE1B4C50828}"/>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7367" y="50800"/>
            <a:ext cx="812800" cy="812800"/>
          </a:xfrm>
          <a:prstGeom prst="rect">
            <a:avLst/>
          </a:prstGeom>
        </p:spPr>
      </p:pic>
    </p:spTree>
    <p:extLst>
      <p:ext uri="{BB962C8B-B14F-4D97-AF65-F5344CB8AC3E}">
        <p14:creationId xmlns:p14="http://schemas.microsoft.com/office/powerpoint/2010/main" val="374606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52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1375</Words>
  <Application>Microsoft Office PowerPoint</Application>
  <PresentationFormat>Widescreen</PresentationFormat>
  <Paragraphs>99</Paragraphs>
  <Slides>11</Slides>
  <Notes>7</Notes>
  <HiddenSlides>0</HiddenSlides>
  <MMClips>9</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MS Shell Dlg 2</vt:lpstr>
      <vt:lpstr>Wingdings</vt:lpstr>
      <vt:lpstr>Wingdings 3</vt:lpstr>
      <vt:lpstr>Madison</vt:lpstr>
      <vt:lpstr>Social Policy Issue Impacting Older Adult Population </vt:lpstr>
      <vt:lpstr>What will be Discussed</vt:lpstr>
      <vt:lpstr>Explanation of the Issue </vt:lpstr>
      <vt:lpstr>How Depression Directly Impacts the Elderly </vt:lpstr>
      <vt:lpstr>PowerPoint Presentation</vt:lpstr>
      <vt:lpstr>Challenges with the U.S. Policies </vt:lpstr>
      <vt:lpstr>Possible Solutions for the U.S.</vt:lpstr>
      <vt:lpstr>Solutions</vt:lpstr>
      <vt:lpstr>Comparing and Contrasting with another Country: Spain </vt:lpstr>
      <vt:lpstr>References</vt:lpstr>
      <vt:lpstr>References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Policy Issue Impacting Older Adult Population</dc:title>
  <dc:creator>Ulness, Allie</dc:creator>
  <cp:lastModifiedBy>swintern</cp:lastModifiedBy>
  <cp:revision>4</cp:revision>
  <dcterms:created xsi:type="dcterms:W3CDTF">2021-04-14T15:24:01Z</dcterms:created>
  <dcterms:modified xsi:type="dcterms:W3CDTF">2022-04-22T21:32:55Z</dcterms:modified>
</cp:coreProperties>
</file>